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0" r:id="rId4"/>
    <p:sldId id="263" r:id="rId5"/>
    <p:sldId id="261" r:id="rId6"/>
    <p:sldId id="262" r:id="rId7"/>
    <p:sldId id="273" r:id="rId8"/>
    <p:sldId id="264" r:id="rId9"/>
    <p:sldId id="265" r:id="rId10"/>
    <p:sldId id="266" r:id="rId11"/>
    <p:sldId id="267" r:id="rId12"/>
    <p:sldId id="268" r:id="rId13"/>
    <p:sldId id="258" r:id="rId14"/>
    <p:sldId id="259" r:id="rId15"/>
    <p:sldId id="269" r:id="rId16"/>
    <p:sldId id="275" r:id="rId17"/>
    <p:sldId id="276" r:id="rId1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3&#23398;&#22806;\2013\&#21270;&#23398;&#24037;&#23398;&#20250;\&#31532;78&#24180;&#20250;&#65288;&#38442;&#22823;&#35914;&#20013;&#12461;&#12515;&#12531;&#12497;&#12473;_&#12458;&#12524;&#12452;&#12531;&#37240;&#65289;\&#24180;&#20250;2013&#35611;&#28436;&#21407;&#31295;&#12497;&#12527;&#12509;\&#30330;&#34920;_&#12458;&#12524;&#12452;&#12531;&#37240;&#12408;&#12398;&#27700;&#32032;&#12398;&#28342;&#35299;&#35336;&#31639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nishi\Documents\&#30740;&#31350;&#36914;&#34892;&#20013;\Tb&#12392;&#12458;&#12524;&#12452;&#12531;&#37240;\2013&#21270;&#24037;&#24180;&#20250;_&#36795;_&#12458;&#12524;&#12452;&#12531;&#37240;&#12408;&#12398;&#65320;&#65298;&#12398;&#28342;&#35299;&#24230;\&#65298;&#65296;&#65297;&#65299;&#21270;&#24037;&#24180;&#20250;\&#30330;&#34920;_&#12458;&#12524;&#12452;&#12531;&#37240;&#12408;&#12398;&#27700;&#32032;&#12398;&#28342;&#35299;&#35336;&#31639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nishi\Documents\&#30740;&#31350;&#36914;&#34892;&#20013;\Tb&#12392;&#12458;&#12524;&#12452;&#12531;&#37240;\2013&#21270;&#24037;&#24180;&#20250;_&#36795;_&#12458;&#12524;&#12452;&#12531;&#37240;&#12408;&#12398;&#65320;&#65298;&#12398;&#28342;&#35299;&#24230;\&#65298;&#65296;&#65297;&#65299;&#21270;&#24037;&#24180;&#20250;\&#30330;&#34920;_&#12458;&#12524;&#12452;&#12531;&#37240;&#12408;&#12398;&#27700;&#32032;&#12398;&#28342;&#35299;&#35336;&#31639;.xlsx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6&#30740;&#31350;\00_&#36914;&#34892;&#20013;&#12398;&#30740;&#31350;\Tb&#12392;&#12458;&#12524;&#12452;&#12531;&#37240;\&#36795;_&#12458;&#12524;&#12452;&#12531;&#37240;&#12408;&#12398;&#65320;&#65298;&#12398;&#28342;&#35299;&#24230;2013&#21270;&#24037;&#24180;&#20250;\&#12458;&#12524;&#12452;&#12531;&#37240;&#12408;&#12398;&#27700;&#32032;&#12398;&#28342;&#35299;&#35336;&#3163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shi\Documents\&#30740;&#31350;&#36914;&#34892;&#20013;\Tb&#12392;&#12458;&#12524;&#12452;&#12531;&#37240;\2013&#21270;&#24037;&#24180;&#20250;_&#36795;_&#12458;&#12524;&#12452;&#12531;&#37240;&#12408;&#12398;&#65320;&#65298;&#12398;&#28342;&#35299;&#24230;\&#65298;&#65296;&#65297;&#65299;&#21270;&#24037;&#24180;&#20250;\&#30330;&#34920;_&#12458;&#12524;&#12452;&#12531;&#37240;&#12408;&#12398;&#27700;&#32032;&#12398;&#28342;&#35299;&#35336;&#31639;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D:\3&#23398;&#22806;\2013\&#21270;&#23398;&#24037;&#23398;&#20250;\&#31532;78&#24180;&#20250;&#65288;&#38442;&#22823;&#35914;&#20013;&#12461;&#12515;&#12531;&#12497;&#12473;_&#12458;&#12524;&#12452;&#12531;&#37240;&#65289;\&#24180;&#20250;2013&#35611;&#28436;&#21407;&#31295;&#12497;&#12527;&#12509;\&#30330;&#34920;_&#12458;&#12524;&#12452;&#12531;&#37240;&#12408;&#12398;&#27700;&#32032;&#12398;&#28342;&#35299;&#35336;&#3163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直鎖ＨＣ・エーテル</c:v>
          </c:tx>
          <c:spPr>
            <a:ln w="28575">
              <a:noFill/>
            </a:ln>
          </c:spPr>
          <c:xVal>
            <c:numRef>
              <c:f>[1]総括!$AF$62:$AF$156</c:f>
              <c:numCache>
                <c:formatCode>General</c:formatCode>
                <c:ptCount val="95"/>
                <c:pt idx="0">
                  <c:v>190.56</c:v>
                </c:pt>
                <c:pt idx="1">
                  <c:v>305.32</c:v>
                </c:pt>
                <c:pt idx="2">
                  <c:v>369.83</c:v>
                </c:pt>
                <c:pt idx="3">
                  <c:v>425.12</c:v>
                </c:pt>
                <c:pt idx="4">
                  <c:v>407.85</c:v>
                </c:pt>
                <c:pt idx="5">
                  <c:v>469.7</c:v>
                </c:pt>
                <c:pt idx="6">
                  <c:v>460.39</c:v>
                </c:pt>
                <c:pt idx="7">
                  <c:v>433.75</c:v>
                </c:pt>
                <c:pt idx="8">
                  <c:v>507.6</c:v>
                </c:pt>
                <c:pt idx="9">
                  <c:v>497.5</c:v>
                </c:pt>
                <c:pt idx="10">
                  <c:v>504.4</c:v>
                </c:pt>
                <c:pt idx="11">
                  <c:v>488.7</c:v>
                </c:pt>
                <c:pt idx="12">
                  <c:v>499.9</c:v>
                </c:pt>
                <c:pt idx="13">
                  <c:v>540.20000000000005</c:v>
                </c:pt>
                <c:pt idx="14">
                  <c:v>530.1</c:v>
                </c:pt>
                <c:pt idx="15">
                  <c:v>535.20000000000005</c:v>
                </c:pt>
                <c:pt idx="16">
                  <c:v>540.5</c:v>
                </c:pt>
                <c:pt idx="17">
                  <c:v>520.4</c:v>
                </c:pt>
                <c:pt idx="18">
                  <c:v>537.29999999999995</c:v>
                </c:pt>
                <c:pt idx="19">
                  <c:v>519.70000000000005</c:v>
                </c:pt>
                <c:pt idx="20">
                  <c:v>536.29999999999995</c:v>
                </c:pt>
                <c:pt idx="21">
                  <c:v>531.1</c:v>
                </c:pt>
                <c:pt idx="22">
                  <c:v>568.70000000000005</c:v>
                </c:pt>
                <c:pt idx="23">
                  <c:v>559.6</c:v>
                </c:pt>
                <c:pt idx="24">
                  <c:v>563.6</c:v>
                </c:pt>
                <c:pt idx="25">
                  <c:v>561.70000000000005</c:v>
                </c:pt>
                <c:pt idx="26">
                  <c:v>565.4</c:v>
                </c:pt>
                <c:pt idx="27">
                  <c:v>549.79999999999995</c:v>
                </c:pt>
                <c:pt idx="28">
                  <c:v>563.4</c:v>
                </c:pt>
                <c:pt idx="29">
                  <c:v>553.5</c:v>
                </c:pt>
                <c:pt idx="30">
                  <c:v>550</c:v>
                </c:pt>
                <c:pt idx="31">
                  <c:v>562</c:v>
                </c:pt>
                <c:pt idx="35">
                  <c:v>563.4</c:v>
                </c:pt>
                <c:pt idx="36">
                  <c:v>543.9</c:v>
                </c:pt>
                <c:pt idx="40">
                  <c:v>594.6</c:v>
                </c:pt>
                <c:pt idx="41">
                  <c:v>587</c:v>
                </c:pt>
                <c:pt idx="42">
                  <c:v>577.79999999999995</c:v>
                </c:pt>
                <c:pt idx="43">
                  <c:v>569.79999999999995</c:v>
                </c:pt>
                <c:pt idx="46">
                  <c:v>574.6</c:v>
                </c:pt>
                <c:pt idx="48">
                  <c:v>617.70000000000005</c:v>
                </c:pt>
                <c:pt idx="49">
                  <c:v>598.9</c:v>
                </c:pt>
                <c:pt idx="50">
                  <c:v>609.6</c:v>
                </c:pt>
                <c:pt idx="52">
                  <c:v>581.4</c:v>
                </c:pt>
                <c:pt idx="53">
                  <c:v>639</c:v>
                </c:pt>
                <c:pt idx="54">
                  <c:v>658</c:v>
                </c:pt>
                <c:pt idx="55">
                  <c:v>675</c:v>
                </c:pt>
                <c:pt idx="56">
                  <c:v>693</c:v>
                </c:pt>
                <c:pt idx="57">
                  <c:v>708</c:v>
                </c:pt>
                <c:pt idx="58">
                  <c:v>723</c:v>
                </c:pt>
                <c:pt idx="59">
                  <c:v>693</c:v>
                </c:pt>
                <c:pt idx="60">
                  <c:v>736</c:v>
                </c:pt>
                <c:pt idx="61">
                  <c:v>747</c:v>
                </c:pt>
                <c:pt idx="62">
                  <c:v>755</c:v>
                </c:pt>
                <c:pt idx="63">
                  <c:v>768</c:v>
                </c:pt>
                <c:pt idx="64">
                  <c:v>778</c:v>
                </c:pt>
                <c:pt idx="65">
                  <c:v>786</c:v>
                </c:pt>
                <c:pt idx="66">
                  <c:v>790</c:v>
                </c:pt>
                <c:pt idx="67">
                  <c:v>800</c:v>
                </c:pt>
                <c:pt idx="68">
                  <c:v>282.33999999999997</c:v>
                </c:pt>
                <c:pt idx="69">
                  <c:v>364.9</c:v>
                </c:pt>
                <c:pt idx="70">
                  <c:v>417.9</c:v>
                </c:pt>
                <c:pt idx="71">
                  <c:v>419.5</c:v>
                </c:pt>
                <c:pt idx="72">
                  <c:v>428.6</c:v>
                </c:pt>
                <c:pt idx="73">
                  <c:v>435.5</c:v>
                </c:pt>
                <c:pt idx="74">
                  <c:v>470</c:v>
                </c:pt>
                <c:pt idx="75">
                  <c:v>452.7</c:v>
                </c:pt>
                <c:pt idx="76">
                  <c:v>464.8</c:v>
                </c:pt>
                <c:pt idx="77">
                  <c:v>475</c:v>
                </c:pt>
                <c:pt idx="78">
                  <c:v>504</c:v>
                </c:pt>
                <c:pt idx="79">
                  <c:v>495</c:v>
                </c:pt>
                <c:pt idx="80">
                  <c:v>537.29999999999995</c:v>
                </c:pt>
                <c:pt idx="81">
                  <c:v>567</c:v>
                </c:pt>
                <c:pt idx="82">
                  <c:v>594</c:v>
                </c:pt>
                <c:pt idx="83">
                  <c:v>617</c:v>
                </c:pt>
                <c:pt idx="84">
                  <c:v>658</c:v>
                </c:pt>
                <c:pt idx="85">
                  <c:v>308.3</c:v>
                </c:pt>
                <c:pt idx="86">
                  <c:v>402.4</c:v>
                </c:pt>
                <c:pt idx="87">
                  <c:v>440</c:v>
                </c:pt>
                <c:pt idx="88">
                  <c:v>425</c:v>
                </c:pt>
                <c:pt idx="89">
                  <c:v>400.1</c:v>
                </c:pt>
                <c:pt idx="90">
                  <c:v>437.8</c:v>
                </c:pt>
                <c:pt idx="91">
                  <c:v>466.7</c:v>
                </c:pt>
                <c:pt idx="92">
                  <c:v>500.6</c:v>
                </c:pt>
                <c:pt idx="93">
                  <c:v>500.6</c:v>
                </c:pt>
                <c:pt idx="94">
                  <c:v>540.5</c:v>
                </c:pt>
              </c:numCache>
            </c:numRef>
          </c:xVal>
          <c:yVal>
            <c:numRef>
              <c:f>[1]総括!$AG$62:$AG$156</c:f>
              <c:numCache>
                <c:formatCode>General</c:formatCode>
                <c:ptCount val="95"/>
                <c:pt idx="0">
                  <c:v>0.58595717884130982</c:v>
                </c:pt>
                <c:pt idx="1">
                  <c:v>0.60444779248002101</c:v>
                </c:pt>
                <c:pt idx="2">
                  <c:v>0.62466538679934025</c:v>
                </c:pt>
                <c:pt idx="3">
                  <c:v>0.64137184794881452</c:v>
                </c:pt>
                <c:pt idx="4">
                  <c:v>0.64077479465489751</c:v>
                </c:pt>
                <c:pt idx="5">
                  <c:v>0.65833510751543545</c:v>
                </c:pt>
                <c:pt idx="6">
                  <c:v>0.65377180216772746</c:v>
                </c:pt>
                <c:pt idx="7">
                  <c:v>0.65164265129682997</c:v>
                </c:pt>
                <c:pt idx="8">
                  <c:v>0.67352245862884152</c:v>
                </c:pt>
                <c:pt idx="9">
                  <c:v>0.67015075376884414</c:v>
                </c:pt>
                <c:pt idx="10">
                  <c:v>0.66693100713719267</c:v>
                </c:pt>
                <c:pt idx="11">
                  <c:v>0.66067116840597506</c:v>
                </c:pt>
                <c:pt idx="12">
                  <c:v>0.662372474494899</c:v>
                </c:pt>
                <c:pt idx="13">
                  <c:v>0.68783783783783781</c:v>
                </c:pt>
                <c:pt idx="14">
                  <c:v>0.68511601584606674</c:v>
                </c:pt>
                <c:pt idx="15">
                  <c:v>0.68198804185351269</c:v>
                </c:pt>
                <c:pt idx="16">
                  <c:v>0.67831637372802955</c:v>
                </c:pt>
                <c:pt idx="17">
                  <c:v>0.67701767870868568</c:v>
                </c:pt>
                <c:pt idx="18">
                  <c:v>0.6754327191513122</c:v>
                </c:pt>
                <c:pt idx="19">
                  <c:v>0.68043101789493932</c:v>
                </c:pt>
                <c:pt idx="20">
                  <c:v>0.66975573373112074</c:v>
                </c:pt>
                <c:pt idx="21">
                  <c:v>0.66655996987384669</c:v>
                </c:pt>
                <c:pt idx="22">
                  <c:v>0.70128362933005095</c:v>
                </c:pt>
                <c:pt idx="23">
                  <c:v>0.69835596854896353</c:v>
                </c:pt>
                <c:pt idx="24">
                  <c:v>0.6956706884315117</c:v>
                </c:pt>
                <c:pt idx="25">
                  <c:v>0.69585187822681138</c:v>
                </c:pt>
                <c:pt idx="26">
                  <c:v>0.69276618323310934</c:v>
                </c:pt>
                <c:pt idx="27">
                  <c:v>0.69114223353946902</c:v>
                </c:pt>
                <c:pt idx="28">
                  <c:v>0.6900248491302805</c:v>
                </c:pt>
                <c:pt idx="29">
                  <c:v>0.69120144534778682</c:v>
                </c:pt>
                <c:pt idx="30">
                  <c:v>0.69501818181818176</c:v>
                </c:pt>
                <c:pt idx="31">
                  <c:v>0.68526690391459077</c:v>
                </c:pt>
                <c:pt idx="35">
                  <c:v>0.67978345757898473</c:v>
                </c:pt>
                <c:pt idx="36">
                  <c:v>0.68466629895201325</c:v>
                </c:pt>
                <c:pt idx="40">
                  <c:v>0.71303397241843258</c:v>
                </c:pt>
                <c:pt idx="41">
                  <c:v>0.70943781942078366</c:v>
                </c:pt>
                <c:pt idx="42">
                  <c:v>0.70261336102457606</c:v>
                </c:pt>
                <c:pt idx="43">
                  <c:v>0.69715689715689722</c:v>
                </c:pt>
                <c:pt idx="46">
                  <c:v>0.68820048729550987</c:v>
                </c:pt>
                <c:pt idx="48">
                  <c:v>0.72413793103448276</c:v>
                </c:pt>
                <c:pt idx="49">
                  <c:v>0.70779762898647525</c:v>
                </c:pt>
                <c:pt idx="50">
                  <c:v>0.70346128608923875</c:v>
                </c:pt>
                <c:pt idx="52">
                  <c:v>0.70624355005159967</c:v>
                </c:pt>
                <c:pt idx="53">
                  <c:v>0.73408450704225348</c:v>
                </c:pt>
                <c:pt idx="54">
                  <c:v>0.74389057750759879</c:v>
                </c:pt>
                <c:pt idx="55">
                  <c:v>0.75352592592592593</c:v>
                </c:pt>
                <c:pt idx="56">
                  <c:v>0.76011544011544008</c:v>
                </c:pt>
                <c:pt idx="57">
                  <c:v>0.76812146892655375</c:v>
                </c:pt>
                <c:pt idx="58">
                  <c:v>0.77452282157676355</c:v>
                </c:pt>
                <c:pt idx="59">
                  <c:v>0.75072150072150068</c:v>
                </c:pt>
                <c:pt idx="60">
                  <c:v>0.78065217391304342</c:v>
                </c:pt>
                <c:pt idx="61">
                  <c:v>0.78755020080321281</c:v>
                </c:pt>
                <c:pt idx="62">
                  <c:v>0.79780132450331132</c:v>
                </c:pt>
                <c:pt idx="63">
                  <c:v>0.80317708333333337</c:v>
                </c:pt>
                <c:pt idx="64">
                  <c:v>0.80931876606683806</c:v>
                </c:pt>
                <c:pt idx="65">
                  <c:v>0.81647582697201015</c:v>
                </c:pt>
                <c:pt idx="66">
                  <c:v>0.82702531645569621</c:v>
                </c:pt>
                <c:pt idx="67">
                  <c:v>0.83056250000000009</c:v>
                </c:pt>
                <c:pt idx="68">
                  <c:v>0.60005666926400791</c:v>
                </c:pt>
                <c:pt idx="69">
                  <c:v>0.61786790901616884</c:v>
                </c:pt>
                <c:pt idx="70">
                  <c:v>0.63709021296960999</c:v>
                </c:pt>
                <c:pt idx="71">
                  <c:v>0.63628128724672228</c:v>
                </c:pt>
                <c:pt idx="72">
                  <c:v>0.63936070928604749</c:v>
                </c:pt>
                <c:pt idx="73">
                  <c:v>0.63575200918484498</c:v>
                </c:pt>
                <c:pt idx="74">
                  <c:v>0.66319148936170214</c:v>
                </c:pt>
                <c:pt idx="75">
                  <c:v>0.64769162800971947</c:v>
                </c:pt>
                <c:pt idx="76">
                  <c:v>0.65212994836488813</c:v>
                </c:pt>
                <c:pt idx="77">
                  <c:v>0.65277894736842101</c:v>
                </c:pt>
                <c:pt idx="78">
                  <c:v>0.6679166666666666</c:v>
                </c:pt>
                <c:pt idx="79">
                  <c:v>0.66024242424242419</c:v>
                </c:pt>
                <c:pt idx="80">
                  <c:v>0.68265401079471444</c:v>
                </c:pt>
                <c:pt idx="81">
                  <c:v>0.69566137566137565</c:v>
                </c:pt>
                <c:pt idx="82">
                  <c:v>0.70712121212121204</c:v>
                </c:pt>
                <c:pt idx="83">
                  <c:v>0.7192058346839546</c:v>
                </c:pt>
                <c:pt idx="84">
                  <c:v>0.74004559270516712</c:v>
                </c:pt>
                <c:pt idx="85">
                  <c:v>0.61109309114498866</c:v>
                </c:pt>
                <c:pt idx="86">
                  <c:v>0.62157057654075554</c:v>
                </c:pt>
                <c:pt idx="87">
                  <c:v>0.63911363636363627</c:v>
                </c:pt>
                <c:pt idx="88">
                  <c:v>0.63204705882352941</c:v>
                </c:pt>
                <c:pt idx="89">
                  <c:v>0.62061984503874024</c:v>
                </c:pt>
                <c:pt idx="90">
                  <c:v>0.64070351758793964</c:v>
                </c:pt>
                <c:pt idx="91">
                  <c:v>0.65907435183201191</c:v>
                </c:pt>
                <c:pt idx="92">
                  <c:v>0.67321214542548935</c:v>
                </c:pt>
                <c:pt idx="93">
                  <c:v>0.67321214542548935</c:v>
                </c:pt>
                <c:pt idx="94">
                  <c:v>0.67924144310823309</c:v>
                </c:pt>
              </c:numCache>
            </c:numRef>
          </c:yVal>
          <c:smooth val="0"/>
        </c:ser>
        <c:ser>
          <c:idx val="1"/>
          <c:order val="1"/>
          <c:tx>
            <c:v>カルボン酸</c:v>
          </c:tx>
          <c:spPr>
            <a:ln w="28575">
              <a:noFill/>
            </a:ln>
          </c:spPr>
          <c:marker>
            <c:symbol val="square"/>
            <c:size val="7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marker>
          <c:trendline>
            <c:spPr>
              <a:ln>
                <a:noFill/>
              </a:ln>
            </c:spPr>
            <c:trendlineType val="poly"/>
            <c:order val="2"/>
            <c:dispRSqr val="0"/>
            <c:dispEq val="0"/>
          </c:trendline>
          <c:xVal>
            <c:numRef>
              <c:f>[1]総括!$AF$157:$AF$170</c:f>
              <c:numCache>
                <c:formatCode>General</c:formatCode>
                <c:ptCount val="14"/>
                <c:pt idx="0">
                  <c:v>604</c:v>
                </c:pt>
                <c:pt idx="1">
                  <c:v>624</c:v>
                </c:pt>
                <c:pt idx="2">
                  <c:v>643</c:v>
                </c:pt>
                <c:pt idx="3">
                  <c:v>662</c:v>
                </c:pt>
                <c:pt idx="4">
                  <c:v>629</c:v>
                </c:pt>
                <c:pt idx="5">
                  <c:v>695</c:v>
                </c:pt>
                <c:pt idx="6">
                  <c:v>675</c:v>
                </c:pt>
                <c:pt idx="7">
                  <c:v>679</c:v>
                </c:pt>
                <c:pt idx="8">
                  <c:v>605</c:v>
                </c:pt>
                <c:pt idx="9">
                  <c:v>711</c:v>
                </c:pt>
                <c:pt idx="10">
                  <c:v>726</c:v>
                </c:pt>
                <c:pt idx="11">
                  <c:v>605</c:v>
                </c:pt>
                <c:pt idx="12">
                  <c:v>711</c:v>
                </c:pt>
                <c:pt idx="13">
                  <c:v>726</c:v>
                </c:pt>
              </c:numCache>
            </c:numRef>
          </c:xVal>
          <c:yVal>
            <c:numRef>
              <c:f>[1]総括!$AG$157:$AG$170</c:f>
              <c:numCache>
                <c:formatCode>General</c:formatCode>
                <c:ptCount val="14"/>
                <c:pt idx="0">
                  <c:v>0.68594370860927156</c:v>
                </c:pt>
                <c:pt idx="1">
                  <c:v>0.70011217948717952</c:v>
                </c:pt>
                <c:pt idx="2">
                  <c:v>0.71432348367029552</c:v>
                </c:pt>
                <c:pt idx="3">
                  <c:v>0.72262839879154073</c:v>
                </c:pt>
                <c:pt idx="4">
                  <c:v>0.71491255961844202</c:v>
                </c:pt>
                <c:pt idx="5">
                  <c:v>0.73670503597122305</c:v>
                </c:pt>
                <c:pt idx="6">
                  <c:v>0.74171851851851855</c:v>
                </c:pt>
                <c:pt idx="7">
                  <c:v>0.72952871870397651</c:v>
                </c:pt>
                <c:pt idx="8">
                  <c:v>0.70672727272727276</c:v>
                </c:pt>
                <c:pt idx="9">
                  <c:v>0.74225035161744024</c:v>
                </c:pt>
                <c:pt idx="10">
                  <c:v>0.74644628099173549</c:v>
                </c:pt>
                <c:pt idx="11">
                  <c:v>0.70672727272727276</c:v>
                </c:pt>
                <c:pt idx="12">
                  <c:v>0.74225035161744024</c:v>
                </c:pt>
                <c:pt idx="13">
                  <c:v>0.74644628099173549</c:v>
                </c:pt>
              </c:numCache>
            </c:numRef>
          </c:yVal>
          <c:smooth val="0"/>
        </c:ser>
        <c:ser>
          <c:idx val="3"/>
          <c:order val="2"/>
          <c:tx>
            <c:v>直鎖アルコール</c:v>
          </c:tx>
          <c:spPr>
            <a:ln w="28575">
              <a:noFill/>
            </a:ln>
          </c:spPr>
          <c:marker>
            <c:symbol val="circle"/>
            <c:size val="7"/>
            <c:spPr>
              <a:gradFill>
                <a:gsLst>
                  <a:gs pos="0">
                    <a:schemeClr val="accent2">
                      <a:lumMod val="60000"/>
                      <a:lumOff val="40000"/>
                    </a:schemeClr>
                  </a:gs>
                  <a:gs pos="69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0"/>
              </a:gradFill>
              <a:ln>
                <a:solidFill>
                  <a:schemeClr val="tx1"/>
                </a:solidFill>
              </a:ln>
            </c:spPr>
          </c:marker>
          <c:trendline>
            <c:spPr>
              <a:ln w="25400"/>
            </c:spPr>
            <c:trendlineType val="poly"/>
            <c:order val="2"/>
            <c:dispRSqr val="0"/>
            <c:dispEq val="0"/>
          </c:trendline>
          <c:xVal>
            <c:numRef>
              <c:f>[1]総括!$AF$202:$AF$242</c:f>
              <c:numCache>
                <c:formatCode>General</c:formatCode>
                <c:ptCount val="41"/>
                <c:pt idx="0">
                  <c:v>512.64</c:v>
                </c:pt>
                <c:pt idx="1">
                  <c:v>513.91999999999996</c:v>
                </c:pt>
                <c:pt idx="2">
                  <c:v>536.78</c:v>
                </c:pt>
                <c:pt idx="3">
                  <c:v>508.3</c:v>
                </c:pt>
                <c:pt idx="4">
                  <c:v>563.04999999999995</c:v>
                </c:pt>
                <c:pt idx="5">
                  <c:v>547.78</c:v>
                </c:pt>
                <c:pt idx="6">
                  <c:v>506.2</c:v>
                </c:pt>
                <c:pt idx="7">
                  <c:v>536.04999999999995</c:v>
                </c:pt>
                <c:pt idx="8">
                  <c:v>588.15</c:v>
                </c:pt>
                <c:pt idx="9">
                  <c:v>560.29999999999995</c:v>
                </c:pt>
                <c:pt idx="10">
                  <c:v>575.4</c:v>
                </c:pt>
                <c:pt idx="11">
                  <c:v>545</c:v>
                </c:pt>
                <c:pt idx="12">
                  <c:v>579.4</c:v>
                </c:pt>
                <c:pt idx="13">
                  <c:v>556.1</c:v>
                </c:pt>
                <c:pt idx="14">
                  <c:v>611.4</c:v>
                </c:pt>
                <c:pt idx="15">
                  <c:v>586.20000000000005</c:v>
                </c:pt>
                <c:pt idx="16">
                  <c:v>582.4</c:v>
                </c:pt>
                <c:pt idx="17">
                  <c:v>604.4</c:v>
                </c:pt>
                <c:pt idx="18">
                  <c:v>559.5</c:v>
                </c:pt>
                <c:pt idx="19">
                  <c:v>576</c:v>
                </c:pt>
                <c:pt idx="20">
                  <c:v>603.5</c:v>
                </c:pt>
                <c:pt idx="21">
                  <c:v>574.5</c:v>
                </c:pt>
                <c:pt idx="22">
                  <c:v>631.9</c:v>
                </c:pt>
                <c:pt idx="23">
                  <c:v>608.29999999999995</c:v>
                </c:pt>
                <c:pt idx="24">
                  <c:v>652.5</c:v>
                </c:pt>
                <c:pt idx="25">
                  <c:v>637</c:v>
                </c:pt>
                <c:pt idx="26">
                  <c:v>625.1</c:v>
                </c:pt>
                <c:pt idx="27">
                  <c:v>640.5</c:v>
                </c:pt>
                <c:pt idx="28">
                  <c:v>668.9</c:v>
                </c:pt>
                <c:pt idx="29">
                  <c:v>649.6</c:v>
                </c:pt>
                <c:pt idx="30">
                  <c:v>684.4</c:v>
                </c:pt>
                <c:pt idx="31">
                  <c:v>705</c:v>
                </c:pt>
                <c:pt idx="32">
                  <c:v>720</c:v>
                </c:pt>
                <c:pt idx="33">
                  <c:v>734</c:v>
                </c:pt>
                <c:pt idx="34">
                  <c:v>747</c:v>
                </c:pt>
                <c:pt idx="35">
                  <c:v>759</c:v>
                </c:pt>
                <c:pt idx="36">
                  <c:v>770</c:v>
                </c:pt>
                <c:pt idx="37">
                  <c:v>780</c:v>
                </c:pt>
                <c:pt idx="38">
                  <c:v>790</c:v>
                </c:pt>
                <c:pt idx="39">
                  <c:v>799</c:v>
                </c:pt>
                <c:pt idx="40">
                  <c:v>809</c:v>
                </c:pt>
              </c:numCache>
            </c:numRef>
          </c:xVal>
          <c:yVal>
            <c:numRef>
              <c:f>[1]総括!$AG$202:$AG$242</c:f>
              <c:numCache>
                <c:formatCode>General</c:formatCode>
                <c:ptCount val="41"/>
                <c:pt idx="0">
                  <c:v>0.65872737203495635</c:v>
                </c:pt>
                <c:pt idx="1">
                  <c:v>0.68454234122042346</c:v>
                </c:pt>
                <c:pt idx="2">
                  <c:v>0.69102798166846757</c:v>
                </c:pt>
                <c:pt idx="3">
                  <c:v>0.69917371630926617</c:v>
                </c:pt>
                <c:pt idx="4">
                  <c:v>0.69421898588047248</c:v>
                </c:pt>
                <c:pt idx="5">
                  <c:v>0.69560772572930751</c:v>
                </c:pt>
                <c:pt idx="6">
                  <c:v>0.70227182931647569</c:v>
                </c:pt>
                <c:pt idx="7">
                  <c:v>0.69519634362466198</c:v>
                </c:pt>
                <c:pt idx="8">
                  <c:v>0.69907336563801759</c:v>
                </c:pt>
                <c:pt idx="9">
                  <c:v>0.70016062823487424</c:v>
                </c:pt>
                <c:pt idx="10">
                  <c:v>0.70175530066041025</c:v>
                </c:pt>
                <c:pt idx="11">
                  <c:v>0.68834862385321094</c:v>
                </c:pt>
                <c:pt idx="12">
                  <c:v>0.69673800483258541</c:v>
                </c:pt>
                <c:pt idx="13">
                  <c:v>0.69268117245099803</c:v>
                </c:pt>
                <c:pt idx="14">
                  <c:v>0.70402355250245341</c:v>
                </c:pt>
                <c:pt idx="15">
                  <c:v>0.70457181849198214</c:v>
                </c:pt>
                <c:pt idx="16">
                  <c:v>0.70216346153846154</c:v>
                </c:pt>
                <c:pt idx="17">
                  <c:v>0.69616148246194576</c:v>
                </c:pt>
                <c:pt idx="18">
                  <c:v>0.70511170688114388</c:v>
                </c:pt>
                <c:pt idx="19">
                  <c:v>0.69652777777777775</c:v>
                </c:pt>
                <c:pt idx="20">
                  <c:v>0.704109362054681</c:v>
                </c:pt>
                <c:pt idx="21">
                  <c:v>0.70471714534377727</c:v>
                </c:pt>
                <c:pt idx="22">
                  <c:v>0.71183731603101763</c:v>
                </c:pt>
                <c:pt idx="23">
                  <c:v>0.71379253657734676</c:v>
                </c:pt>
                <c:pt idx="24">
                  <c:v>0.71774712643678162</c:v>
                </c:pt>
                <c:pt idx="25">
                  <c:v>0.71119309262166397</c:v>
                </c:pt>
                <c:pt idx="26">
                  <c:v>0.70503919372900337</c:v>
                </c:pt>
                <c:pt idx="27">
                  <c:v>0.71470725995316153</c:v>
                </c:pt>
                <c:pt idx="28">
                  <c:v>0.72734339961130212</c:v>
                </c:pt>
                <c:pt idx="29">
                  <c:v>0.71844211822660098</c:v>
                </c:pt>
                <c:pt idx="30">
                  <c:v>0.73677673874926941</c:v>
                </c:pt>
                <c:pt idx="31">
                  <c:v>0.73934751773049645</c:v>
                </c:pt>
                <c:pt idx="32">
                  <c:v>0.74693055555555554</c:v>
                </c:pt>
                <c:pt idx="33">
                  <c:v>0.75438692098092652</c:v>
                </c:pt>
                <c:pt idx="34">
                  <c:v>0.76176706827309237</c:v>
                </c:pt>
                <c:pt idx="35">
                  <c:v>0.76901185770750979</c:v>
                </c:pt>
                <c:pt idx="36">
                  <c:v>0.77601298701298693</c:v>
                </c:pt>
                <c:pt idx="37">
                  <c:v>0.7834871794871795</c:v>
                </c:pt>
                <c:pt idx="38">
                  <c:v>0.7893291139240507</c:v>
                </c:pt>
                <c:pt idx="39">
                  <c:v>0.79525657071339173</c:v>
                </c:pt>
                <c:pt idx="40">
                  <c:v>0.80060568603213855</c:v>
                </c:pt>
              </c:numCache>
            </c:numRef>
          </c:yVal>
          <c:smooth val="0"/>
        </c:ser>
        <c:ser>
          <c:idx val="2"/>
          <c:order val="3"/>
          <c:tx>
            <c:v>カルボン酸+直鎖アルコール</c:v>
          </c:tx>
          <c:spPr>
            <a:ln w="25400">
              <a:solidFill>
                <a:schemeClr val="tx1"/>
              </a:solidFill>
            </a:ln>
          </c:spPr>
          <c:xVal>
            <c:numRef>
              <c:f>'ＣＦＭによるTbTCvs.Tcの相関'!$AR$164:$AR$179</c:f>
              <c:numCache>
                <c:formatCode>General</c:formatCode>
                <c:ptCount val="16"/>
                <c:pt idx="0">
                  <c:v>500</c:v>
                </c:pt>
                <c:pt idx="1">
                  <c:v>520</c:v>
                </c:pt>
                <c:pt idx="2">
                  <c:v>540</c:v>
                </c:pt>
                <c:pt idx="3">
                  <c:v>560</c:v>
                </c:pt>
                <c:pt idx="4">
                  <c:v>580</c:v>
                </c:pt>
                <c:pt idx="5">
                  <c:v>600</c:v>
                </c:pt>
                <c:pt idx="6">
                  <c:v>620</c:v>
                </c:pt>
                <c:pt idx="7">
                  <c:v>640</c:v>
                </c:pt>
                <c:pt idx="8">
                  <c:v>660</c:v>
                </c:pt>
                <c:pt idx="9">
                  <c:v>680</c:v>
                </c:pt>
                <c:pt idx="10">
                  <c:v>700</c:v>
                </c:pt>
                <c:pt idx="11">
                  <c:v>720</c:v>
                </c:pt>
                <c:pt idx="12">
                  <c:v>740</c:v>
                </c:pt>
                <c:pt idx="13">
                  <c:v>760</c:v>
                </c:pt>
                <c:pt idx="14">
                  <c:v>780</c:v>
                </c:pt>
                <c:pt idx="15">
                  <c:v>800</c:v>
                </c:pt>
              </c:numCache>
            </c:numRef>
          </c:xVal>
          <c:yVal>
            <c:numRef>
              <c:f>'ＣＦＭによるTbTCvs.Tcの相関'!$AS$164:$AS$179</c:f>
              <c:numCache>
                <c:formatCode>General</c:formatCode>
                <c:ptCount val="16"/>
                <c:pt idx="0">
                  <c:v>0.68925000000000014</c:v>
                </c:pt>
                <c:pt idx="1">
                  <c:v>0.6906384000000001</c:v>
                </c:pt>
                <c:pt idx="2">
                  <c:v>0.6928436</c:v>
                </c:pt>
                <c:pt idx="3">
                  <c:v>0.69586560000000008</c:v>
                </c:pt>
                <c:pt idx="4">
                  <c:v>0.6997044</c:v>
                </c:pt>
                <c:pt idx="5">
                  <c:v>0.7043600000000001</c:v>
                </c:pt>
                <c:pt idx="6">
                  <c:v>0.70983240000000003</c:v>
                </c:pt>
                <c:pt idx="7">
                  <c:v>0.71612160000000014</c:v>
                </c:pt>
                <c:pt idx="8">
                  <c:v>0.72322760000000008</c:v>
                </c:pt>
                <c:pt idx="9">
                  <c:v>0.73115040000000009</c:v>
                </c:pt>
                <c:pt idx="10">
                  <c:v>0.73989000000000005</c:v>
                </c:pt>
                <c:pt idx="11">
                  <c:v>0.74944640000000007</c:v>
                </c:pt>
                <c:pt idx="12">
                  <c:v>0.75981960000000004</c:v>
                </c:pt>
                <c:pt idx="13">
                  <c:v>0.77100960000000007</c:v>
                </c:pt>
                <c:pt idx="14">
                  <c:v>0.78301640000000017</c:v>
                </c:pt>
                <c:pt idx="15">
                  <c:v>0.7958400000000001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7391744"/>
        <c:axId val="117393664"/>
      </c:scatterChart>
      <c:valAx>
        <c:axId val="117391744"/>
        <c:scaling>
          <c:orientation val="minMax"/>
          <c:max val="800"/>
          <c:min val="200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en-US"/>
                  <a:t>Tc [K]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7393664"/>
        <c:crosses val="autoZero"/>
        <c:crossBetween val="midCat"/>
      </c:valAx>
      <c:valAx>
        <c:axId val="117393664"/>
        <c:scaling>
          <c:orientation val="minMax"/>
          <c:min val="0.5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en-US"/>
                  <a:t>Tb/Tc [-]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7391744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'C:\Users\nishi\Documents\研究進行中\Tbとオレイン酸\2013化工年会_辻_オレイン酸へのＨ２の溶解度\２０１３化工年会\H2のオレイン酸への溶解度\[H2 in Oleic acid.xlsx]Sheet1'!$K$24:$K$25</c:f>
              <c:strCache>
                <c:ptCount val="1"/>
                <c:pt idx="0">
                  <c:v>0 mij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'C:\Users\nishi\Documents\研究進行中\Tbとオレイン酸\2013化工年会_辻_オレイン酸へのＨ２の溶解度\２０１３化工年会\H2のオレイン酸への溶解度\[H2 in Oleic acid.xlsx]Sheet1'!$J$26:$J$45</c:f>
              <c:numCache>
                <c:formatCode>General</c:formatCode>
                <c:ptCount val="20"/>
                <c:pt idx="0">
                  <c:v>200</c:v>
                </c:pt>
                <c:pt idx="1">
                  <c:v>250</c:v>
                </c:pt>
                <c:pt idx="2">
                  <c:v>300</c:v>
                </c:pt>
                <c:pt idx="3">
                  <c:v>350</c:v>
                </c:pt>
                <c:pt idx="4">
                  <c:v>400</c:v>
                </c:pt>
                <c:pt idx="5">
                  <c:v>450</c:v>
                </c:pt>
                <c:pt idx="6">
                  <c:v>500</c:v>
                </c:pt>
                <c:pt idx="7">
                  <c:v>550</c:v>
                </c:pt>
                <c:pt idx="8">
                  <c:v>600</c:v>
                </c:pt>
                <c:pt idx="9">
                  <c:v>650</c:v>
                </c:pt>
                <c:pt idx="10">
                  <c:v>700</c:v>
                </c:pt>
                <c:pt idx="11">
                  <c:v>750</c:v>
                </c:pt>
                <c:pt idx="12">
                  <c:v>800</c:v>
                </c:pt>
                <c:pt idx="13">
                  <c:v>850</c:v>
                </c:pt>
                <c:pt idx="14">
                  <c:v>900</c:v>
                </c:pt>
                <c:pt idx="15">
                  <c:v>950</c:v>
                </c:pt>
                <c:pt idx="16">
                  <c:v>1000</c:v>
                </c:pt>
                <c:pt idx="17">
                  <c:v>1050</c:v>
                </c:pt>
                <c:pt idx="18">
                  <c:v>1100</c:v>
                </c:pt>
                <c:pt idx="19">
                  <c:v>1150</c:v>
                </c:pt>
              </c:numCache>
            </c:numRef>
          </c:xVal>
          <c:yVal>
            <c:numRef>
              <c:f>'C:\Users\nishi\Documents\研究進行中\Tbとオレイン酸\2013化工年会_辻_オレイン酸へのＨ２の溶解度\２０１３化工年会\H2のオレイン酸への溶解度\[H2 in Oleic acid.xlsx]Sheet1'!$K$26:$K$45</c:f>
              <c:numCache>
                <c:formatCode>General</c:formatCode>
                <c:ptCount val="20"/>
                <c:pt idx="0">
                  <c:v>-3.5259999999999998</c:v>
                </c:pt>
                <c:pt idx="1">
                  <c:v>-2.8330000000000002</c:v>
                </c:pt>
                <c:pt idx="2">
                  <c:v>-2.1989999999999998</c:v>
                </c:pt>
                <c:pt idx="3">
                  <c:v>-1.623</c:v>
                </c:pt>
                <c:pt idx="4">
                  <c:v>-1.105</c:v>
                </c:pt>
                <c:pt idx="5">
                  <c:v>-0.64600000000000002</c:v>
                </c:pt>
                <c:pt idx="6">
                  <c:v>-0.245</c:v>
                </c:pt>
                <c:pt idx="7">
                  <c:v>9.8000000000000004E-2</c:v>
                </c:pt>
                <c:pt idx="8">
                  <c:v>0.38300000000000001</c:v>
                </c:pt>
                <c:pt idx="9">
                  <c:v>0.60899999999999999</c:v>
                </c:pt>
                <c:pt idx="10">
                  <c:v>0.77700000000000002</c:v>
                </c:pt>
                <c:pt idx="11">
                  <c:v>0.88600000000000001</c:v>
                </c:pt>
                <c:pt idx="12">
                  <c:v>0.93799999999999994</c:v>
                </c:pt>
                <c:pt idx="13">
                  <c:v>0.94199999999999995</c:v>
                </c:pt>
                <c:pt idx="14">
                  <c:v>0.94199999999999995</c:v>
                </c:pt>
                <c:pt idx="15">
                  <c:v>0.94199999999999995</c:v>
                </c:pt>
                <c:pt idx="16">
                  <c:v>0.94199999999999995</c:v>
                </c:pt>
                <c:pt idx="17">
                  <c:v>0.94199999999999995</c:v>
                </c:pt>
                <c:pt idx="18">
                  <c:v>0.94199999999999995</c:v>
                </c:pt>
                <c:pt idx="19">
                  <c:v>0.94199999999999995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7430912"/>
        <c:axId val="117433088"/>
      </c:scatterChart>
      <c:valAx>
        <c:axId val="117430912"/>
        <c:scaling>
          <c:orientation val="minMax"/>
          <c:max val="1000"/>
          <c:min val="200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en-US"/>
                  <a:t>T [K]</a:t>
                </a:r>
              </a:p>
            </c:rich>
          </c:tx>
          <c:layout/>
          <c:overlay val="0"/>
        </c:title>
        <c:numFmt formatCode="0_ " sourceLinked="0"/>
        <c:majorTickMark val="out"/>
        <c:minorTickMark val="none"/>
        <c:tickLblPos val="nextTo"/>
        <c:crossAx val="117433088"/>
        <c:crosses val="autoZero"/>
        <c:crossBetween val="midCat"/>
        <c:majorUnit val="200"/>
        <c:minorUnit val="100"/>
      </c:valAx>
      <c:valAx>
        <c:axId val="117433088"/>
        <c:scaling>
          <c:orientation val="minMax"/>
          <c:min val="-2.5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en-US"/>
                  <a:t>mij [-]</a:t>
                </a:r>
              </a:p>
            </c:rich>
          </c:tx>
          <c:layout/>
          <c:overlay val="0"/>
        </c:title>
        <c:numFmt formatCode="0.0_ " sourceLinked="0"/>
        <c:majorTickMark val="out"/>
        <c:minorTickMark val="none"/>
        <c:tickLblPos val="nextTo"/>
        <c:crossAx val="117430912"/>
        <c:crosses val="autoZero"/>
        <c:crossBetween val="midCat"/>
        <c:minorUnit val="0.5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353.2K_exp</c:v>
          </c:tx>
          <c:spPr>
            <a:ln w="28575">
              <a:noFill/>
            </a:ln>
          </c:spPr>
          <c:xVal>
            <c:numRef>
              <c:f>'C:\Users\nishi\Documents\研究進行中\Tbとオレイン酸\2013化工年会_辻_オレイン酸へのＨ２の溶解度\２０１３化工年会\H2のオレイン酸への溶解度\[H2 in Oleic acid.xlsx]Sheet1'!$C$5:$C$9</c:f>
              <c:numCache>
                <c:formatCode>General</c:formatCode>
                <c:ptCount val="5"/>
                <c:pt idx="0">
                  <c:v>4.3369999999999999E-2</c:v>
                </c:pt>
                <c:pt idx="1">
                  <c:v>5.2679999999999998E-2</c:v>
                </c:pt>
                <c:pt idx="2">
                  <c:v>6.1440000000000002E-2</c:v>
                </c:pt>
                <c:pt idx="3">
                  <c:v>7.1809999999999999E-2</c:v>
                </c:pt>
                <c:pt idx="4">
                  <c:v>8.1000000000000003E-2</c:v>
                </c:pt>
              </c:numCache>
            </c:numRef>
          </c:xVal>
          <c:yVal>
            <c:numRef>
              <c:f>'C:\Users\nishi\Documents\研究進行中\Tbとオレイン酸\2013化工年会_辻_オレイン酸へのＨ２の溶解度\２０１３化工年会\H2のオレイン酸への溶解度\[H2 in Oleic acid.xlsx]Sheet1'!$B$5:$B$9</c:f>
              <c:numCache>
                <c:formatCode>General</c:formatCode>
                <c:ptCount val="5"/>
                <c:pt idx="0">
                  <c:v>6.0940000000000003</c:v>
                </c:pt>
                <c:pt idx="1">
                  <c:v>8.2010000000000005</c:v>
                </c:pt>
                <c:pt idx="2">
                  <c:v>9.0760000000000005</c:v>
                </c:pt>
                <c:pt idx="3">
                  <c:v>10.563000000000001</c:v>
                </c:pt>
                <c:pt idx="4">
                  <c:v>12.178000000000001</c:v>
                </c:pt>
              </c:numCache>
            </c:numRef>
          </c:yVal>
          <c:smooth val="0"/>
        </c:ser>
        <c:ser>
          <c:idx val="2"/>
          <c:order val="1"/>
          <c:tx>
            <c:v>413.2 Kexp</c:v>
          </c:tx>
          <c:spPr>
            <a:ln w="28575">
              <a:noFill/>
            </a:ln>
          </c:spPr>
          <c:xVal>
            <c:numRef>
              <c:f>'C:\Users\nishi\Documents\研究進行中\Tbとオレイン酸\2013化工年会_辻_オレイン酸へのＨ２の溶解度\２０１３化工年会\H2のオレイン酸への溶解度\[H2 in Oleic acid.xlsx]Sheet1'!$C$12:$C$16</c:f>
              <c:numCache>
                <c:formatCode>General</c:formatCode>
                <c:ptCount val="5"/>
                <c:pt idx="0">
                  <c:v>5.9369999999999999E-2</c:v>
                </c:pt>
                <c:pt idx="1">
                  <c:v>6.4909999999999995E-2</c:v>
                </c:pt>
                <c:pt idx="2">
                  <c:v>7.8049999999999994E-2</c:v>
                </c:pt>
                <c:pt idx="3">
                  <c:v>9.2230000000000006E-2</c:v>
                </c:pt>
                <c:pt idx="4">
                  <c:v>0.10390000000000001</c:v>
                </c:pt>
              </c:numCache>
            </c:numRef>
          </c:xVal>
          <c:yVal>
            <c:numRef>
              <c:f>'C:\Users\nishi\Documents\研究進行中\Tbとオレイン酸\2013化工年会_辻_オレイン酸へのＨ２の溶解度\２０１３化工年会\H2のオレイン酸への溶解度\[H2 in Oleic acid.xlsx]Sheet1'!$B$12:$B$16</c:f>
              <c:numCache>
                <c:formatCode>General</c:formatCode>
                <c:ptCount val="5"/>
                <c:pt idx="0">
                  <c:v>7.141</c:v>
                </c:pt>
                <c:pt idx="1">
                  <c:v>7.8179999999999996</c:v>
                </c:pt>
                <c:pt idx="2">
                  <c:v>9.2629999999999999</c:v>
                </c:pt>
                <c:pt idx="3">
                  <c:v>10.89</c:v>
                </c:pt>
                <c:pt idx="4">
                  <c:v>12.378</c:v>
                </c:pt>
              </c:numCache>
            </c:numRef>
          </c:yVal>
          <c:smooth val="0"/>
        </c:ser>
        <c:ser>
          <c:idx val="3"/>
          <c:order val="2"/>
          <c:tx>
            <c:v>473.18 K_exp</c:v>
          </c:tx>
          <c:spPr>
            <a:ln w="28575">
              <a:noFill/>
            </a:ln>
          </c:spPr>
          <c:marker>
            <c:symbol val="circle"/>
            <c:size val="7"/>
          </c:marker>
          <c:xVal>
            <c:numRef>
              <c:f>'C:\Users\nishi\Documents\研究進行中\Tbとオレイン酸\2013化工年会_辻_オレイン酸へのＨ２の溶解度\２０１３化工年会\H2のオレイン酸への溶解度\[H2 in Oleic acid.xlsx]Sheet1'!$C$19:$C$23</c:f>
              <c:numCache>
                <c:formatCode>General</c:formatCode>
                <c:ptCount val="5"/>
                <c:pt idx="0">
                  <c:v>7.8399999999999997E-2</c:v>
                </c:pt>
                <c:pt idx="1">
                  <c:v>8.7520000000000001E-2</c:v>
                </c:pt>
                <c:pt idx="2">
                  <c:v>9.7009999999999999E-2</c:v>
                </c:pt>
                <c:pt idx="3">
                  <c:v>0.11119999999999999</c:v>
                </c:pt>
                <c:pt idx="4">
                  <c:v>0.12239999999999999</c:v>
                </c:pt>
              </c:numCache>
            </c:numRef>
          </c:xVal>
          <c:yVal>
            <c:numRef>
              <c:f>'C:\Users\nishi\Documents\研究進行中\Tbとオレイン酸\2013化工年会_辻_オレイン酸へのＨ２の溶解度\２０１３化工年会\H2のオレイン酸への溶解度\[H2 in Oleic acid.xlsx]Sheet1'!$B$19:$B$23</c:f>
              <c:numCache>
                <c:formatCode>General</c:formatCode>
                <c:ptCount val="5"/>
                <c:pt idx="0">
                  <c:v>7.4930000000000003</c:v>
                </c:pt>
                <c:pt idx="1">
                  <c:v>8.61</c:v>
                </c:pt>
                <c:pt idx="2">
                  <c:v>9.673</c:v>
                </c:pt>
                <c:pt idx="3">
                  <c:v>10.936999999999999</c:v>
                </c:pt>
                <c:pt idx="4">
                  <c:v>12.071999999999999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7496448"/>
        <c:axId val="118694656"/>
      </c:scatterChart>
      <c:scatterChart>
        <c:scatterStyle val="smoothMarker"/>
        <c:varyColors val="0"/>
        <c:ser>
          <c:idx val="6"/>
          <c:order val="3"/>
          <c:tx>
            <c:v>353.2K_相関値</c:v>
          </c:tx>
          <c:spPr>
            <a:ln w="31750">
              <a:solidFill>
                <a:srgbClr val="0070C0"/>
              </a:solidFill>
              <a:prstDash val="sysDash"/>
            </a:ln>
          </c:spPr>
          <c:marker>
            <c:symbol val="none"/>
          </c:marker>
          <c:xVal>
            <c:numRef>
              <c:f>'C:\Users\nishi\Documents\研究進行中\Tbとオレイン酸\2013化工年会_辻_オレイン酸へのＨ２の溶解度\２０１３化工年会\H2のオレイン酸への溶解度\[H2 in Oleic acid.xlsx]Sheet1'!$D$4:$D$9</c:f>
              <c:numCache>
                <c:formatCode>General</c:formatCode>
                <c:ptCount val="6"/>
                <c:pt idx="0">
                  <c:v>0</c:v>
                </c:pt>
                <c:pt idx="1">
                  <c:v>0.20249500000000001</c:v>
                </c:pt>
                <c:pt idx="2">
                  <c:v>0.25361600000000001</c:v>
                </c:pt>
                <c:pt idx="3">
                  <c:v>0.27284399999999998</c:v>
                </c:pt>
                <c:pt idx="4">
                  <c:v>0.30335400000000001</c:v>
                </c:pt>
                <c:pt idx="5">
                  <c:v>0.33339299999999999</c:v>
                </c:pt>
              </c:numCache>
            </c:numRef>
          </c:xVal>
          <c:yVal>
            <c:numRef>
              <c:f>'C:\Users\nishi\Documents\研究進行中\Tbとオレイン酸\2013化工年会_辻_オレイン酸へのＨ２の溶解度\２０１３化工年会\H2のオレイン酸への溶解度\[H2 in Oleic acid.xlsx]Sheet1'!$B$4:$B$9</c:f>
              <c:numCache>
                <c:formatCode>General</c:formatCode>
                <c:ptCount val="6"/>
                <c:pt idx="0">
                  <c:v>3.6099999999999999E-8</c:v>
                </c:pt>
                <c:pt idx="1">
                  <c:v>6.0940000000000003</c:v>
                </c:pt>
                <c:pt idx="2">
                  <c:v>8.2010000000000005</c:v>
                </c:pt>
                <c:pt idx="3">
                  <c:v>9.0760000000000005</c:v>
                </c:pt>
                <c:pt idx="4">
                  <c:v>10.563000000000001</c:v>
                </c:pt>
                <c:pt idx="5">
                  <c:v>12.178000000000001</c:v>
                </c:pt>
              </c:numCache>
            </c:numRef>
          </c:yVal>
          <c:smooth val="1"/>
        </c:ser>
        <c:ser>
          <c:idx val="7"/>
          <c:order val="4"/>
          <c:tx>
            <c:v>413.2K_相関値</c:v>
          </c:tx>
          <c:spPr>
            <a:ln w="31750">
              <a:prstDash val="sysDash"/>
            </a:ln>
          </c:spPr>
          <c:marker>
            <c:symbol val="none"/>
          </c:marker>
          <c:xVal>
            <c:numRef>
              <c:f>'C:\Users\nishi\Documents\研究進行中\Tbとオレイン酸\2013化工年会_辻_オレイン酸へのＨ２の溶解度\２０１３化工年会\H2のオレイン酸への溶解度\[H2 in Oleic acid.xlsx]Sheet1'!$D$11:$D$16</c:f>
              <c:numCache>
                <c:formatCode>General</c:formatCode>
                <c:ptCount val="6"/>
                <c:pt idx="0">
                  <c:v>0</c:v>
                </c:pt>
                <c:pt idx="1">
                  <c:v>0.1391</c:v>
                </c:pt>
                <c:pt idx="2">
                  <c:v>0.14968000000000001</c:v>
                </c:pt>
                <c:pt idx="3">
                  <c:v>0.17111000000000001</c:v>
                </c:pt>
                <c:pt idx="4">
                  <c:v>0.19353400000000001</c:v>
                </c:pt>
                <c:pt idx="5">
                  <c:v>0.21263199999999999</c:v>
                </c:pt>
              </c:numCache>
            </c:numRef>
          </c:xVal>
          <c:yVal>
            <c:numRef>
              <c:f>'C:\Users\nishi\Documents\研究進行中\Tbとオレイン酸\2013化工年会_辻_オレイン酸へのＨ２の溶解度\２０１３化工年会\H2のオレイン酸への溶解度\[H2 in Oleic acid.xlsx]Sheet1'!$B$11:$B$16</c:f>
              <c:numCache>
                <c:formatCode>General</c:formatCode>
                <c:ptCount val="6"/>
                <c:pt idx="0">
                  <c:v>8.3950000000000001E-6</c:v>
                </c:pt>
                <c:pt idx="1">
                  <c:v>7.141</c:v>
                </c:pt>
                <c:pt idx="2">
                  <c:v>7.8179999999999996</c:v>
                </c:pt>
                <c:pt idx="3">
                  <c:v>9.2629999999999999</c:v>
                </c:pt>
                <c:pt idx="4">
                  <c:v>10.89</c:v>
                </c:pt>
                <c:pt idx="5">
                  <c:v>12.378</c:v>
                </c:pt>
              </c:numCache>
            </c:numRef>
          </c:yVal>
          <c:smooth val="1"/>
        </c:ser>
        <c:ser>
          <c:idx val="8"/>
          <c:order val="5"/>
          <c:tx>
            <c:v>473.18K_相関値</c:v>
          </c:tx>
          <c:spPr>
            <a:ln w="31750">
              <a:prstDash val="sysDash"/>
            </a:ln>
          </c:spPr>
          <c:marker>
            <c:symbol val="none"/>
          </c:marker>
          <c:xVal>
            <c:numRef>
              <c:f>'C:\Users\nishi\Documents\研究進行中\Tbとオレイン酸\2013化工年会_辻_オレイン酸へのＨ２の溶解度\２０１３化工年会\H2のオレイン酸への溶解度\[H2 in Oleic acid.xlsx]Sheet1'!$D$18:$D$23</c:f>
              <c:numCache>
                <c:formatCode>General</c:formatCode>
                <c:ptCount val="6"/>
                <c:pt idx="0">
                  <c:v>0</c:v>
                </c:pt>
                <c:pt idx="1">
                  <c:v>0.10511</c:v>
                </c:pt>
                <c:pt idx="2">
                  <c:v>0.118405</c:v>
                </c:pt>
                <c:pt idx="3">
                  <c:v>0.130578</c:v>
                </c:pt>
                <c:pt idx="4">
                  <c:v>0.14447599999999999</c:v>
                </c:pt>
                <c:pt idx="5">
                  <c:v>0.15646199999999999</c:v>
                </c:pt>
              </c:numCache>
            </c:numRef>
          </c:xVal>
          <c:yVal>
            <c:numRef>
              <c:f>'C:\Users\nishi\Documents\研究進行中\Tbとオレイン酸\2013化工年会_辻_オレイン酸へのＨ２の溶解度\２０１３化工年会\H2のオレイン酸への溶解度\[H2 in Oleic acid.xlsx]Sheet1'!$B$18:$B$23</c:f>
              <c:numCache>
                <c:formatCode>General</c:formatCode>
                <c:ptCount val="6"/>
                <c:pt idx="0">
                  <c:v>2.8865E-4</c:v>
                </c:pt>
                <c:pt idx="1">
                  <c:v>7.4930000000000003</c:v>
                </c:pt>
                <c:pt idx="2">
                  <c:v>8.61</c:v>
                </c:pt>
                <c:pt idx="3">
                  <c:v>9.673</c:v>
                </c:pt>
                <c:pt idx="4">
                  <c:v>10.936999999999999</c:v>
                </c:pt>
                <c:pt idx="5">
                  <c:v>12.071999999999999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7496448"/>
        <c:axId val="118694656"/>
      </c:scatterChart>
      <c:valAx>
        <c:axId val="117496448"/>
        <c:scaling>
          <c:orientation val="minMax"/>
          <c:max val="0.4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en-US" sz="2000" dirty="0"/>
                  <a:t>x</a:t>
                </a:r>
                <a:r>
                  <a:rPr lang="en-US" altLang="en-US" sz="2000" baseline="-25000" dirty="0"/>
                  <a:t>H2</a:t>
                </a:r>
                <a:r>
                  <a:rPr lang="en-US" altLang="en-US" sz="2000" dirty="0"/>
                  <a:t> [-]</a:t>
                </a:r>
              </a:p>
            </c:rich>
          </c:tx>
          <c:layout/>
          <c:overlay val="0"/>
        </c:title>
        <c:numFmt formatCode="0.0_ " sourceLinked="0"/>
        <c:majorTickMark val="out"/>
        <c:minorTickMark val="none"/>
        <c:tickLblPos val="nextTo"/>
        <c:crossAx val="118694656"/>
        <c:crosses val="autoZero"/>
        <c:crossBetween val="midCat"/>
        <c:majorUnit val="0.1"/>
        <c:minorUnit val="5.000000000000001E-2"/>
      </c:valAx>
      <c:valAx>
        <c:axId val="118694656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en-US" sz="2000" dirty="0"/>
                  <a:t>P [</a:t>
                </a:r>
                <a:r>
                  <a:rPr lang="en-US" altLang="en-US" sz="2000" dirty="0" err="1"/>
                  <a:t>MPa</a:t>
                </a:r>
                <a:r>
                  <a:rPr lang="en-US" altLang="en-US" sz="2000" dirty="0"/>
                  <a:t>]</a:t>
                </a:r>
              </a:p>
            </c:rich>
          </c:tx>
          <c:layout/>
          <c:overlay val="0"/>
        </c:title>
        <c:numFmt formatCode="#,##0_);[Red]\(#,##0\)" sourceLinked="0"/>
        <c:majorTickMark val="out"/>
        <c:minorTickMark val="none"/>
        <c:tickLblPos val="nextTo"/>
        <c:crossAx val="117496448"/>
        <c:crosses val="autoZero"/>
        <c:crossBetween val="midCat"/>
        <c:minorUnit val="1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485004850584154"/>
          <c:y val="2.7824074074074074E-2"/>
          <c:w val="0.75723733657924486"/>
          <c:h val="0.82854148439778363"/>
        </c:manualLayout>
      </c:layout>
      <c:scatterChart>
        <c:scatterStyle val="lineMarker"/>
        <c:varyColors val="0"/>
        <c:ser>
          <c:idx val="1"/>
          <c:order val="1"/>
          <c:tx>
            <c:v>opt mij</c:v>
          </c:tx>
          <c:spPr>
            <a:ln w="28575">
              <a:noFill/>
            </a:ln>
          </c:spPr>
          <c:xVal>
            <c:numRef>
              <c:f>'H2のオレイン酸への溶解度\[H2 in Oleic acid.xlsx]Sheet1'!$H$26:$H$28</c:f>
              <c:numCache>
                <c:formatCode>0.0_ </c:formatCode>
                <c:ptCount val="3"/>
                <c:pt idx="0">
                  <c:v>353.2</c:v>
                </c:pt>
                <c:pt idx="1">
                  <c:v>413.21</c:v>
                </c:pt>
                <c:pt idx="2">
                  <c:v>473.18</c:v>
                </c:pt>
              </c:numCache>
            </c:numRef>
          </c:xVal>
          <c:yVal>
            <c:numRef>
              <c:f>'H2のオレイン酸への溶解度\[H2 in Oleic acid.xlsx]Sheet1'!$I$26:$I$28</c:f>
              <c:numCache>
                <c:formatCode>0.00_ </c:formatCode>
                <c:ptCount val="3"/>
                <c:pt idx="0">
                  <c:v>-2</c:v>
                </c:pt>
                <c:pt idx="1">
                  <c:v>-1.55</c:v>
                </c:pt>
                <c:pt idx="2">
                  <c:v>-0.9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8729728"/>
        <c:axId val="118736000"/>
      </c:scatterChart>
      <c:scatterChart>
        <c:scatterStyle val="smoothMarker"/>
        <c:varyColors val="0"/>
        <c:ser>
          <c:idx val="0"/>
          <c:order val="0"/>
          <c:tx>
            <c:strRef>
              <c:f>'H2のオレイン酸への溶解度\[H2 in Oleic acid.xlsx]Sheet1'!$K$24:$K$25</c:f>
              <c:strCache>
                <c:ptCount val="1"/>
                <c:pt idx="0">
                  <c:v>mij相関式の値 mij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'H2のオレイン酸への溶解度\[H2 in Oleic acid.xlsx]Sheet1'!$J$26:$J$45</c:f>
              <c:numCache>
                <c:formatCode>General</c:formatCode>
                <c:ptCount val="20"/>
                <c:pt idx="0">
                  <c:v>200</c:v>
                </c:pt>
                <c:pt idx="1">
                  <c:v>250</c:v>
                </c:pt>
                <c:pt idx="2">
                  <c:v>300</c:v>
                </c:pt>
                <c:pt idx="3">
                  <c:v>350</c:v>
                </c:pt>
                <c:pt idx="4">
                  <c:v>400</c:v>
                </c:pt>
                <c:pt idx="5">
                  <c:v>450</c:v>
                </c:pt>
                <c:pt idx="6">
                  <c:v>500</c:v>
                </c:pt>
                <c:pt idx="7">
                  <c:v>550</c:v>
                </c:pt>
                <c:pt idx="8">
                  <c:v>600</c:v>
                </c:pt>
                <c:pt idx="9">
                  <c:v>650</c:v>
                </c:pt>
                <c:pt idx="10">
                  <c:v>700</c:v>
                </c:pt>
                <c:pt idx="11">
                  <c:v>750</c:v>
                </c:pt>
                <c:pt idx="12">
                  <c:v>800</c:v>
                </c:pt>
                <c:pt idx="13">
                  <c:v>850</c:v>
                </c:pt>
                <c:pt idx="14">
                  <c:v>900</c:v>
                </c:pt>
                <c:pt idx="15">
                  <c:v>950</c:v>
                </c:pt>
                <c:pt idx="16">
                  <c:v>1000</c:v>
                </c:pt>
                <c:pt idx="17">
                  <c:v>1050</c:v>
                </c:pt>
                <c:pt idx="18">
                  <c:v>1100</c:v>
                </c:pt>
                <c:pt idx="19">
                  <c:v>1150</c:v>
                </c:pt>
              </c:numCache>
            </c:numRef>
          </c:xVal>
          <c:yVal>
            <c:numRef>
              <c:f>'H2のオレイン酸への溶解度\[H2 in Oleic acid.xlsx]Sheet1'!$K$26:$K$45</c:f>
              <c:numCache>
                <c:formatCode>General</c:formatCode>
                <c:ptCount val="20"/>
                <c:pt idx="0">
                  <c:v>-3.5259999999999998</c:v>
                </c:pt>
                <c:pt idx="1">
                  <c:v>-2.8330000000000002</c:v>
                </c:pt>
                <c:pt idx="2">
                  <c:v>-2.1989999999999998</c:v>
                </c:pt>
                <c:pt idx="3">
                  <c:v>-1.623</c:v>
                </c:pt>
                <c:pt idx="4">
                  <c:v>-1.105</c:v>
                </c:pt>
                <c:pt idx="5">
                  <c:v>-0.64600000000000002</c:v>
                </c:pt>
                <c:pt idx="6">
                  <c:v>-0.245</c:v>
                </c:pt>
                <c:pt idx="7">
                  <c:v>9.8000000000000004E-2</c:v>
                </c:pt>
                <c:pt idx="8">
                  <c:v>0.38300000000000001</c:v>
                </c:pt>
                <c:pt idx="9">
                  <c:v>0.60899999999999999</c:v>
                </c:pt>
                <c:pt idx="10">
                  <c:v>0.77700000000000002</c:v>
                </c:pt>
                <c:pt idx="11">
                  <c:v>0.88600000000000001</c:v>
                </c:pt>
                <c:pt idx="12">
                  <c:v>0.93799999999999994</c:v>
                </c:pt>
                <c:pt idx="13">
                  <c:v>0.94199999999999995</c:v>
                </c:pt>
                <c:pt idx="14">
                  <c:v>0.94199999999999995</c:v>
                </c:pt>
                <c:pt idx="15">
                  <c:v>0.94199999999999995</c:v>
                </c:pt>
                <c:pt idx="16">
                  <c:v>0.94199999999999995</c:v>
                </c:pt>
                <c:pt idx="17">
                  <c:v>0.94199999999999995</c:v>
                </c:pt>
                <c:pt idx="18">
                  <c:v>0.94199999999999995</c:v>
                </c:pt>
                <c:pt idx="19">
                  <c:v>0.94199999999999995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8729728"/>
        <c:axId val="118736000"/>
      </c:scatterChart>
      <c:valAx>
        <c:axId val="118729728"/>
        <c:scaling>
          <c:orientation val="minMax"/>
          <c:max val="1000"/>
          <c:min val="200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altLang="en-US" sz="2000"/>
                  <a:t>T [K]</a:t>
                </a:r>
              </a:p>
            </c:rich>
          </c:tx>
          <c:layout/>
          <c:overlay val="0"/>
        </c:title>
        <c:numFmt formatCode="0_ " sourceLinked="0"/>
        <c:majorTickMark val="out"/>
        <c:minorTickMark val="none"/>
        <c:tickLblPos val="nextTo"/>
        <c:crossAx val="118736000"/>
        <c:crosses val="autoZero"/>
        <c:crossBetween val="midCat"/>
        <c:majorUnit val="200"/>
        <c:minorUnit val="100"/>
      </c:valAx>
      <c:valAx>
        <c:axId val="118736000"/>
        <c:scaling>
          <c:orientation val="minMax"/>
          <c:min val="-2.5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altLang="en-US" sz="2000"/>
                  <a:t>mij [-]</a:t>
                </a:r>
              </a:p>
            </c:rich>
          </c:tx>
          <c:layout/>
          <c:overlay val="0"/>
        </c:title>
        <c:numFmt formatCode="0.0_ " sourceLinked="0"/>
        <c:majorTickMark val="out"/>
        <c:minorTickMark val="none"/>
        <c:tickLblPos val="nextTo"/>
        <c:crossAx val="118729728"/>
        <c:crosses val="autoZero"/>
        <c:crossBetween val="midCat"/>
        <c:minorUnit val="0.5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34750233573345"/>
          <c:y val="2.1078415106579172E-2"/>
          <c:w val="0.59344153448665327"/>
          <c:h val="0.79353682822220362"/>
        </c:manualLayout>
      </c:layout>
      <c:scatterChart>
        <c:scatterStyle val="lineMarker"/>
        <c:varyColors val="0"/>
        <c:ser>
          <c:idx val="0"/>
          <c:order val="0"/>
          <c:tx>
            <c:v>353.2K_exp</c:v>
          </c:tx>
          <c:spPr>
            <a:ln w="28575">
              <a:noFill/>
            </a:ln>
          </c:spPr>
          <c:xVal>
            <c:numRef>
              <c:f>'C:\Users\nishi\Documents\研究進行中\Tbとオレイン酸\2013化工年会_辻_オレイン酸へのＨ２の溶解度\２０１３化工年会\H2のオレイン酸への溶解度\[H2 in Oleic acid.xlsx]Sheet1'!$C$5:$C$9</c:f>
              <c:numCache>
                <c:formatCode>General</c:formatCode>
                <c:ptCount val="5"/>
                <c:pt idx="0">
                  <c:v>4.3369999999999999E-2</c:v>
                </c:pt>
                <c:pt idx="1">
                  <c:v>5.2679999999999998E-2</c:v>
                </c:pt>
                <c:pt idx="2">
                  <c:v>6.1440000000000002E-2</c:v>
                </c:pt>
                <c:pt idx="3">
                  <c:v>7.1809999999999999E-2</c:v>
                </c:pt>
                <c:pt idx="4">
                  <c:v>8.1000000000000003E-2</c:v>
                </c:pt>
              </c:numCache>
            </c:numRef>
          </c:xVal>
          <c:yVal>
            <c:numRef>
              <c:f>'C:\Users\nishi\Documents\研究進行中\Tbとオレイン酸\2013化工年会_辻_オレイン酸へのＨ２の溶解度\２０１３化工年会\H2のオレイン酸への溶解度\[H2 in Oleic acid.xlsx]Sheet1'!$B$5:$B$9</c:f>
              <c:numCache>
                <c:formatCode>General</c:formatCode>
                <c:ptCount val="5"/>
                <c:pt idx="0">
                  <c:v>6.0940000000000003</c:v>
                </c:pt>
                <c:pt idx="1">
                  <c:v>8.2010000000000005</c:v>
                </c:pt>
                <c:pt idx="2">
                  <c:v>9.0760000000000005</c:v>
                </c:pt>
                <c:pt idx="3">
                  <c:v>10.563000000000001</c:v>
                </c:pt>
                <c:pt idx="4">
                  <c:v>12.178000000000001</c:v>
                </c:pt>
              </c:numCache>
            </c:numRef>
          </c:yVal>
          <c:smooth val="0"/>
        </c:ser>
        <c:ser>
          <c:idx val="2"/>
          <c:order val="2"/>
          <c:tx>
            <c:v>413.2 Kexp</c:v>
          </c:tx>
          <c:spPr>
            <a:ln w="28575">
              <a:noFill/>
            </a:ln>
          </c:spPr>
          <c:xVal>
            <c:numRef>
              <c:f>'C:\Users\nishi\Documents\研究進行中\Tbとオレイン酸\2013化工年会_辻_オレイン酸へのＨ２の溶解度\２０１３化工年会\H2のオレイン酸への溶解度\[H2 in Oleic acid.xlsx]Sheet1'!$C$12:$C$16</c:f>
              <c:numCache>
                <c:formatCode>General</c:formatCode>
                <c:ptCount val="5"/>
                <c:pt idx="0">
                  <c:v>5.9369999999999999E-2</c:v>
                </c:pt>
                <c:pt idx="1">
                  <c:v>6.4909999999999995E-2</c:v>
                </c:pt>
                <c:pt idx="2">
                  <c:v>7.8049999999999994E-2</c:v>
                </c:pt>
                <c:pt idx="3">
                  <c:v>9.2230000000000006E-2</c:v>
                </c:pt>
                <c:pt idx="4">
                  <c:v>0.10390000000000001</c:v>
                </c:pt>
              </c:numCache>
            </c:numRef>
          </c:xVal>
          <c:yVal>
            <c:numRef>
              <c:f>'C:\Users\nishi\Documents\研究進行中\Tbとオレイン酸\2013化工年会_辻_オレイン酸へのＨ２の溶解度\２０１３化工年会\H2のオレイン酸への溶解度\[H2 in Oleic acid.xlsx]Sheet1'!$B$12:$B$16</c:f>
              <c:numCache>
                <c:formatCode>General</c:formatCode>
                <c:ptCount val="5"/>
                <c:pt idx="0">
                  <c:v>7.141</c:v>
                </c:pt>
                <c:pt idx="1">
                  <c:v>7.8179999999999996</c:v>
                </c:pt>
                <c:pt idx="2">
                  <c:v>9.2629999999999999</c:v>
                </c:pt>
                <c:pt idx="3">
                  <c:v>10.89</c:v>
                </c:pt>
                <c:pt idx="4">
                  <c:v>12.378</c:v>
                </c:pt>
              </c:numCache>
            </c:numRef>
          </c:yVal>
          <c:smooth val="0"/>
        </c:ser>
        <c:ser>
          <c:idx val="3"/>
          <c:order val="3"/>
          <c:tx>
            <c:v>473.18 K_exp</c:v>
          </c:tx>
          <c:spPr>
            <a:ln w="28575">
              <a:noFill/>
            </a:ln>
          </c:spPr>
          <c:marker>
            <c:symbol val="circle"/>
            <c:size val="7"/>
          </c:marker>
          <c:xVal>
            <c:numRef>
              <c:f>'C:\Users\nishi\Documents\研究進行中\Tbとオレイン酸\2013化工年会_辻_オレイン酸へのＨ２の溶解度\２０１３化工年会\H2のオレイン酸への溶解度\[H2 in Oleic acid.xlsx]Sheet1'!$C$19:$C$23</c:f>
              <c:numCache>
                <c:formatCode>General</c:formatCode>
                <c:ptCount val="5"/>
                <c:pt idx="0">
                  <c:v>7.8399999999999997E-2</c:v>
                </c:pt>
                <c:pt idx="1">
                  <c:v>8.7520000000000001E-2</c:v>
                </c:pt>
                <c:pt idx="2">
                  <c:v>9.7009999999999999E-2</c:v>
                </c:pt>
                <c:pt idx="3">
                  <c:v>0.11119999999999999</c:v>
                </c:pt>
                <c:pt idx="4">
                  <c:v>0.12239999999999999</c:v>
                </c:pt>
              </c:numCache>
            </c:numRef>
          </c:xVal>
          <c:yVal>
            <c:numRef>
              <c:f>'C:\Users\nishi\Documents\研究進行中\Tbとオレイン酸\2013化工年会_辻_オレイン酸へのＨ２の溶解度\２０１３化工年会\H2のオレイン酸への溶解度\[H2 in Oleic acid.xlsx]Sheet1'!$B$19:$B$23</c:f>
              <c:numCache>
                <c:formatCode>General</c:formatCode>
                <c:ptCount val="5"/>
                <c:pt idx="0">
                  <c:v>7.4930000000000003</c:v>
                </c:pt>
                <c:pt idx="1">
                  <c:v>8.61</c:v>
                </c:pt>
                <c:pt idx="2">
                  <c:v>9.673</c:v>
                </c:pt>
                <c:pt idx="3">
                  <c:v>10.936999999999999</c:v>
                </c:pt>
                <c:pt idx="4">
                  <c:v>12.071999999999999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0121984"/>
        <c:axId val="120587008"/>
      </c:scatterChart>
      <c:scatterChart>
        <c:scatterStyle val="smoothMarker"/>
        <c:varyColors val="0"/>
        <c:ser>
          <c:idx val="1"/>
          <c:order val="1"/>
          <c:tx>
            <c:v>353.2K_opt</c:v>
          </c:tx>
          <c:spPr>
            <a:ln w="31750"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'C:\Users\nishi\Documents\研究進行中\Tbとオレイン酸\2013化工年会_辻_オレイン酸へのＨ２の溶解度\２０１３化工年会\H2のオレイン酸への溶解度\[H2 in Oleic acid.xlsx]Sheet1'!$F$4:$F$9</c:f>
              <c:numCache>
                <c:formatCode>General</c:formatCode>
                <c:ptCount val="6"/>
                <c:pt idx="0">
                  <c:v>0</c:v>
                </c:pt>
                <c:pt idx="1">
                  <c:v>4.5423999999999999E-2</c:v>
                </c:pt>
                <c:pt idx="2">
                  <c:v>6.0164000000000002E-2</c:v>
                </c:pt>
                <c:pt idx="3">
                  <c:v>6.6144999999999995E-2</c:v>
                </c:pt>
                <c:pt idx="4">
                  <c:v>7.6138999999999998E-2</c:v>
                </c:pt>
                <c:pt idx="5">
                  <c:v>8.6751999999999996E-2</c:v>
                </c:pt>
              </c:numCache>
            </c:numRef>
          </c:xVal>
          <c:yVal>
            <c:numRef>
              <c:f>'C:\Users\nishi\Documents\研究進行中\Tbとオレイン酸\2013化工年会_辻_オレイン酸へのＨ２の溶解度\２０１３化工年会\H2のオレイン酸への溶解度\[H2 in Oleic acid.xlsx]Sheet1'!$B$4:$B$9</c:f>
              <c:numCache>
                <c:formatCode>General</c:formatCode>
                <c:ptCount val="6"/>
                <c:pt idx="0">
                  <c:v>3.6099999999999999E-8</c:v>
                </c:pt>
                <c:pt idx="1">
                  <c:v>6.0940000000000003</c:v>
                </c:pt>
                <c:pt idx="2">
                  <c:v>8.2010000000000005</c:v>
                </c:pt>
                <c:pt idx="3">
                  <c:v>9.0760000000000005</c:v>
                </c:pt>
                <c:pt idx="4">
                  <c:v>10.563000000000001</c:v>
                </c:pt>
                <c:pt idx="5">
                  <c:v>12.178000000000001</c:v>
                </c:pt>
              </c:numCache>
            </c:numRef>
          </c:yVal>
          <c:smooth val="1"/>
        </c:ser>
        <c:ser>
          <c:idx val="4"/>
          <c:order val="4"/>
          <c:tx>
            <c:v>413K_opt</c:v>
          </c:tx>
          <c:spPr>
            <a:ln w="31750">
              <a:solidFill>
                <a:schemeClr val="accent3"/>
              </a:solidFill>
            </a:ln>
          </c:spPr>
          <c:marker>
            <c:symbol val="none"/>
          </c:marker>
          <c:xVal>
            <c:numRef>
              <c:f>'C:\Users\nishi\Documents\研究進行中\Tbとオレイン酸\2013化工年会_辻_オレイン酸へのＨ２の溶解度\２０１３化工年会\H2のオレイン酸への溶解度\[H2 in Oleic acid.xlsx]Sheet1'!$F$11:$F$16</c:f>
              <c:numCache>
                <c:formatCode>General</c:formatCode>
                <c:ptCount val="6"/>
                <c:pt idx="0">
                  <c:v>0</c:v>
                </c:pt>
                <c:pt idx="1">
                  <c:v>6.2335000000000002E-2</c:v>
                </c:pt>
                <c:pt idx="2">
                  <c:v>6.7698999999999995E-2</c:v>
                </c:pt>
                <c:pt idx="3">
                  <c:v>7.8851000000000004E-2</c:v>
                </c:pt>
                <c:pt idx="4">
                  <c:v>9.0915999999999997E-2</c:v>
                </c:pt>
                <c:pt idx="5">
                  <c:v>0.101615</c:v>
                </c:pt>
              </c:numCache>
            </c:numRef>
          </c:xVal>
          <c:yVal>
            <c:numRef>
              <c:f>'C:\Users\nishi\Documents\研究進行中\Tbとオレイン酸\2013化工年会_辻_オレイン酸へのＨ２の溶解度\２０１３化工年会\H2のオレイン酸への溶解度\[H2 in Oleic acid.xlsx]Sheet1'!$B$11:$B$16</c:f>
              <c:numCache>
                <c:formatCode>General</c:formatCode>
                <c:ptCount val="6"/>
                <c:pt idx="0">
                  <c:v>8.3950000000000001E-6</c:v>
                </c:pt>
                <c:pt idx="1">
                  <c:v>7.141</c:v>
                </c:pt>
                <c:pt idx="2">
                  <c:v>7.8179999999999996</c:v>
                </c:pt>
                <c:pt idx="3">
                  <c:v>9.2629999999999999</c:v>
                </c:pt>
                <c:pt idx="4">
                  <c:v>10.89</c:v>
                </c:pt>
                <c:pt idx="5">
                  <c:v>12.378</c:v>
                </c:pt>
              </c:numCache>
            </c:numRef>
          </c:yVal>
          <c:smooth val="1"/>
        </c:ser>
        <c:ser>
          <c:idx val="5"/>
          <c:order val="5"/>
          <c:tx>
            <c:v>473.2K_opt</c:v>
          </c:tx>
          <c:spPr>
            <a:ln w="31750"/>
          </c:spPr>
          <c:marker>
            <c:symbol val="none"/>
          </c:marker>
          <c:xVal>
            <c:numRef>
              <c:f>'C:\Users\nishi\Documents\研究進行中\Tbとオレイン酸\2013化工年会_辻_オレイン酸へのＨ２の溶解度\２０１３化工年会\H2のオレイン酸への溶解度\[H2 in Oleic acid.xlsx]Sheet1'!$F$18:$F$23</c:f>
              <c:numCache>
                <c:formatCode>General</c:formatCode>
                <c:ptCount val="6"/>
                <c:pt idx="0">
                  <c:v>0</c:v>
                </c:pt>
                <c:pt idx="1">
                  <c:v>7.9602000000000006E-2</c:v>
                </c:pt>
                <c:pt idx="2">
                  <c:v>9.0040999999999996E-2</c:v>
                </c:pt>
                <c:pt idx="3">
                  <c:v>9.9696000000000007E-2</c:v>
                </c:pt>
                <c:pt idx="4">
                  <c:v>0.11074199999999999</c:v>
                </c:pt>
                <c:pt idx="5">
                  <c:v>0.12050900000000001</c:v>
                </c:pt>
              </c:numCache>
            </c:numRef>
          </c:xVal>
          <c:yVal>
            <c:numRef>
              <c:f>'C:\Users\nishi\Documents\研究進行中\Tbとオレイン酸\2013化工年会_辻_オレイン酸へのＨ２の溶解度\２０１３化工年会\H2のオレイン酸への溶解度\[H2 in Oleic acid.xlsx]Sheet1'!$B$18:$B$23</c:f>
              <c:numCache>
                <c:formatCode>General</c:formatCode>
                <c:ptCount val="6"/>
                <c:pt idx="0">
                  <c:v>2.8865E-4</c:v>
                </c:pt>
                <c:pt idx="1">
                  <c:v>7.4930000000000003</c:v>
                </c:pt>
                <c:pt idx="2">
                  <c:v>8.61</c:v>
                </c:pt>
                <c:pt idx="3">
                  <c:v>9.673</c:v>
                </c:pt>
                <c:pt idx="4">
                  <c:v>10.936999999999999</c:v>
                </c:pt>
                <c:pt idx="5">
                  <c:v>12.071999999999999</c:v>
                </c:pt>
              </c:numCache>
            </c:numRef>
          </c:yVal>
          <c:smooth val="1"/>
        </c:ser>
        <c:ser>
          <c:idx val="6"/>
          <c:order val="6"/>
          <c:tx>
            <c:v>353.2K_相関値</c:v>
          </c:tx>
          <c:spPr>
            <a:ln w="31750">
              <a:solidFill>
                <a:srgbClr val="0070C0"/>
              </a:solidFill>
              <a:prstDash val="sysDash"/>
            </a:ln>
          </c:spPr>
          <c:marker>
            <c:symbol val="none"/>
          </c:marker>
          <c:xVal>
            <c:numRef>
              <c:f>'C:\Users\nishi\Documents\研究進行中\Tbとオレイン酸\2013化工年会_辻_オレイン酸へのＨ２の溶解度\２０１３化工年会\H2のオレイン酸への溶解度\[H2 in Oleic acid.xlsx]Sheet1'!$D$4:$D$9</c:f>
              <c:numCache>
                <c:formatCode>General</c:formatCode>
                <c:ptCount val="6"/>
                <c:pt idx="0">
                  <c:v>0</c:v>
                </c:pt>
                <c:pt idx="1">
                  <c:v>0.20249500000000001</c:v>
                </c:pt>
                <c:pt idx="2">
                  <c:v>0.25361600000000001</c:v>
                </c:pt>
                <c:pt idx="3">
                  <c:v>0.27284399999999998</c:v>
                </c:pt>
                <c:pt idx="4">
                  <c:v>0.30335400000000001</c:v>
                </c:pt>
                <c:pt idx="5">
                  <c:v>0.33339299999999999</c:v>
                </c:pt>
              </c:numCache>
            </c:numRef>
          </c:xVal>
          <c:yVal>
            <c:numRef>
              <c:f>'C:\Users\nishi\Documents\研究進行中\Tbとオレイン酸\2013化工年会_辻_オレイン酸へのＨ２の溶解度\２０１３化工年会\H2のオレイン酸への溶解度\[H2 in Oleic acid.xlsx]Sheet1'!$B$4:$B$9</c:f>
              <c:numCache>
                <c:formatCode>General</c:formatCode>
                <c:ptCount val="6"/>
                <c:pt idx="0">
                  <c:v>3.6099999999999999E-8</c:v>
                </c:pt>
                <c:pt idx="1">
                  <c:v>6.0940000000000003</c:v>
                </c:pt>
                <c:pt idx="2">
                  <c:v>8.2010000000000005</c:v>
                </c:pt>
                <c:pt idx="3">
                  <c:v>9.0760000000000005</c:v>
                </c:pt>
                <c:pt idx="4">
                  <c:v>10.563000000000001</c:v>
                </c:pt>
                <c:pt idx="5">
                  <c:v>12.178000000000001</c:v>
                </c:pt>
              </c:numCache>
            </c:numRef>
          </c:yVal>
          <c:smooth val="1"/>
        </c:ser>
        <c:ser>
          <c:idx val="7"/>
          <c:order val="7"/>
          <c:tx>
            <c:v>413.2K_相関値</c:v>
          </c:tx>
          <c:spPr>
            <a:ln w="31750">
              <a:prstDash val="sysDash"/>
            </a:ln>
          </c:spPr>
          <c:marker>
            <c:symbol val="none"/>
          </c:marker>
          <c:xVal>
            <c:numRef>
              <c:f>'C:\Users\nishi\Documents\研究進行中\Tbとオレイン酸\2013化工年会_辻_オレイン酸へのＨ２の溶解度\２０１３化工年会\H2のオレイン酸への溶解度\[H2 in Oleic acid.xlsx]Sheet1'!$D$11:$D$16</c:f>
              <c:numCache>
                <c:formatCode>General</c:formatCode>
                <c:ptCount val="6"/>
                <c:pt idx="0">
                  <c:v>0</c:v>
                </c:pt>
                <c:pt idx="1">
                  <c:v>0.1391</c:v>
                </c:pt>
                <c:pt idx="2">
                  <c:v>0.14968000000000001</c:v>
                </c:pt>
                <c:pt idx="3">
                  <c:v>0.17111000000000001</c:v>
                </c:pt>
                <c:pt idx="4">
                  <c:v>0.19353400000000001</c:v>
                </c:pt>
                <c:pt idx="5">
                  <c:v>0.21263199999999999</c:v>
                </c:pt>
              </c:numCache>
            </c:numRef>
          </c:xVal>
          <c:yVal>
            <c:numRef>
              <c:f>'C:\Users\nishi\Documents\研究進行中\Tbとオレイン酸\2013化工年会_辻_オレイン酸へのＨ２の溶解度\２０１３化工年会\H2のオレイン酸への溶解度\[H2 in Oleic acid.xlsx]Sheet1'!$B$11:$B$16</c:f>
              <c:numCache>
                <c:formatCode>General</c:formatCode>
                <c:ptCount val="6"/>
                <c:pt idx="0">
                  <c:v>8.3950000000000001E-6</c:v>
                </c:pt>
                <c:pt idx="1">
                  <c:v>7.141</c:v>
                </c:pt>
                <c:pt idx="2">
                  <c:v>7.8179999999999996</c:v>
                </c:pt>
                <c:pt idx="3">
                  <c:v>9.2629999999999999</c:v>
                </c:pt>
                <c:pt idx="4">
                  <c:v>10.89</c:v>
                </c:pt>
                <c:pt idx="5">
                  <c:v>12.378</c:v>
                </c:pt>
              </c:numCache>
            </c:numRef>
          </c:yVal>
          <c:smooth val="1"/>
        </c:ser>
        <c:ser>
          <c:idx val="8"/>
          <c:order val="8"/>
          <c:tx>
            <c:v>473.18K_相関値</c:v>
          </c:tx>
          <c:spPr>
            <a:ln w="31750">
              <a:prstDash val="sysDash"/>
            </a:ln>
          </c:spPr>
          <c:marker>
            <c:symbol val="none"/>
          </c:marker>
          <c:xVal>
            <c:numRef>
              <c:f>'C:\Users\nishi\Documents\研究進行中\Tbとオレイン酸\2013化工年会_辻_オレイン酸へのＨ２の溶解度\２０１３化工年会\H2のオレイン酸への溶解度\[H2 in Oleic acid.xlsx]Sheet1'!$D$18:$D$23</c:f>
              <c:numCache>
                <c:formatCode>General</c:formatCode>
                <c:ptCount val="6"/>
                <c:pt idx="0">
                  <c:v>0</c:v>
                </c:pt>
                <c:pt idx="1">
                  <c:v>0.10511</c:v>
                </c:pt>
                <c:pt idx="2">
                  <c:v>0.118405</c:v>
                </c:pt>
                <c:pt idx="3">
                  <c:v>0.130578</c:v>
                </c:pt>
                <c:pt idx="4">
                  <c:v>0.14447599999999999</c:v>
                </c:pt>
                <c:pt idx="5">
                  <c:v>0.15646199999999999</c:v>
                </c:pt>
              </c:numCache>
            </c:numRef>
          </c:xVal>
          <c:yVal>
            <c:numRef>
              <c:f>'C:\Users\nishi\Documents\研究進行中\Tbとオレイン酸\2013化工年会_辻_オレイン酸へのＨ２の溶解度\２０１３化工年会\H2のオレイン酸への溶解度\[H2 in Oleic acid.xlsx]Sheet1'!$B$18:$B$23</c:f>
              <c:numCache>
                <c:formatCode>General</c:formatCode>
                <c:ptCount val="6"/>
                <c:pt idx="0">
                  <c:v>2.8865E-4</c:v>
                </c:pt>
                <c:pt idx="1">
                  <c:v>7.4930000000000003</c:v>
                </c:pt>
                <c:pt idx="2">
                  <c:v>8.61</c:v>
                </c:pt>
                <c:pt idx="3">
                  <c:v>9.673</c:v>
                </c:pt>
                <c:pt idx="4">
                  <c:v>10.936999999999999</c:v>
                </c:pt>
                <c:pt idx="5">
                  <c:v>12.071999999999999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0121984"/>
        <c:axId val="120587008"/>
      </c:scatterChart>
      <c:valAx>
        <c:axId val="120121984"/>
        <c:scaling>
          <c:orientation val="minMax"/>
          <c:max val="0.4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en-US" sz="2000" dirty="0"/>
                  <a:t>x</a:t>
                </a:r>
                <a:r>
                  <a:rPr lang="en-US" altLang="en-US" sz="2000" baseline="-25000" dirty="0"/>
                  <a:t>H2</a:t>
                </a:r>
                <a:r>
                  <a:rPr lang="en-US" altLang="en-US" sz="2000" dirty="0"/>
                  <a:t> [-]</a:t>
                </a:r>
              </a:p>
            </c:rich>
          </c:tx>
          <c:layout/>
          <c:overlay val="0"/>
        </c:title>
        <c:numFmt formatCode="0.0_ " sourceLinked="0"/>
        <c:majorTickMark val="out"/>
        <c:minorTickMark val="none"/>
        <c:tickLblPos val="nextTo"/>
        <c:crossAx val="120587008"/>
        <c:crosses val="autoZero"/>
        <c:crossBetween val="midCat"/>
        <c:majorUnit val="0.1"/>
        <c:minorUnit val="5.000000000000001E-2"/>
      </c:valAx>
      <c:valAx>
        <c:axId val="120587008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en-US" sz="2000" dirty="0"/>
                  <a:t>P [</a:t>
                </a:r>
                <a:r>
                  <a:rPr lang="en-US" altLang="en-US" sz="2000" dirty="0" err="1"/>
                  <a:t>MPa</a:t>
                </a:r>
                <a:r>
                  <a:rPr lang="en-US" altLang="en-US" sz="2000" dirty="0"/>
                  <a:t>]</a:t>
                </a:r>
              </a:p>
            </c:rich>
          </c:tx>
          <c:layout/>
          <c:overlay val="0"/>
        </c:title>
        <c:numFmt formatCode="#,##0_);[Red]\(#,##0\)" sourceLinked="0"/>
        <c:majorTickMark val="out"/>
        <c:minorTickMark val="none"/>
        <c:tickLblPos val="nextTo"/>
        <c:crossAx val="120121984"/>
        <c:crosses val="autoZero"/>
        <c:crossBetween val="midCat"/>
        <c:minorUnit val="1"/>
      </c:valAx>
    </c:plotArea>
    <c:legend>
      <c:legendPos val="r"/>
      <c:layout>
        <c:manualLayout>
          <c:xMode val="edge"/>
          <c:yMode val="edge"/>
          <c:x val="0.76967045106721965"/>
          <c:y val="0.25257036459241278"/>
          <c:w val="0.22396392344408073"/>
          <c:h val="0.48298808651960085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蒸気圧式（Ｃ－Ｃ式）</c:v>
          </c:tx>
          <c:trendline>
            <c:trendlineType val="linear"/>
            <c:dispRSqr val="0"/>
            <c:dispEq val="1"/>
            <c:trendlineLbl>
              <c:layout/>
              <c:numFmt formatCode="General" sourceLinked="0"/>
            </c:trendlineLbl>
          </c:trendline>
          <c:xVal>
            <c:numRef>
              <c:f>'オレイン酸の沸点計算(酸として）'!$B$28:$C$28</c:f>
              <c:numCache>
                <c:formatCode>General</c:formatCode>
                <c:ptCount val="2"/>
                <c:pt idx="0">
                  <c:v>1.221001221001221E-3</c:v>
                </c:pt>
                <c:pt idx="1">
                  <c:v>1.5096618357487923E-3</c:v>
                </c:pt>
              </c:numCache>
            </c:numRef>
          </c:xVal>
          <c:yVal>
            <c:numRef>
              <c:f>'オレイン酸の沸点計算(酸として）'!$B$29:$C$29</c:f>
              <c:numCache>
                <c:formatCode>General</c:formatCode>
                <c:ptCount val="2"/>
                <c:pt idx="0">
                  <c:v>0.1195857749617838</c:v>
                </c:pt>
                <c:pt idx="1">
                  <c:v>-0.99439055463971959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0806528"/>
        <c:axId val="260809472"/>
      </c:scatterChart>
      <c:valAx>
        <c:axId val="260806528"/>
        <c:scaling>
          <c:orientation val="minMax"/>
          <c:max val="2.4000000000000007E-3"/>
          <c:min val="1.0000000000000002E-3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ja-JP" altLang="en-US"/>
                  <a:t>１</a:t>
                </a:r>
                <a:r>
                  <a:rPr lang="en-US" altLang="ja-JP"/>
                  <a:t>/</a:t>
                </a:r>
                <a:r>
                  <a:rPr lang="ja-JP" altLang="en-US"/>
                  <a:t>Ｔ　［１／Ｋ］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60809472"/>
        <c:crosses val="autoZero"/>
        <c:crossBetween val="midCat"/>
        <c:majorUnit val="2.0000000000000006E-4"/>
      </c:valAx>
      <c:valAx>
        <c:axId val="260809472"/>
        <c:scaling>
          <c:orientation val="minMax"/>
          <c:max val="0.5"/>
          <c:min val="-4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en-US"/>
                  <a:t>llog10(Ps)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60806528"/>
        <c:crosses val="autoZero"/>
        <c:crossBetween val="midCat"/>
        <c:majorUnit val="0.5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0.12848</cdr:x>
      <cdr:y>0.00969</cdr:y>
    </cdr:from>
    <cdr:to>
      <cdr:x>0.81622</cdr:x>
      <cdr:y>0.14954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829122" y="50800"/>
          <a:ext cx="4438096" cy="733333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0.27778</cdr:x>
      <cdr:y>0.68421</cdr:y>
    </cdr:from>
    <cdr:to>
      <cdr:x>0.30965</cdr:x>
      <cdr:y>0.72588</cdr:y>
    </cdr:to>
    <cdr:sp macro="" textlink="">
      <cdr:nvSpPr>
        <cdr:cNvPr id="2" name="円/楕円 1"/>
        <cdr:cNvSpPr/>
      </cdr:nvSpPr>
      <cdr:spPr>
        <a:xfrm xmlns:a="http://schemas.openxmlformats.org/drawingml/2006/main">
          <a:off x="1440160" y="2808312"/>
          <a:ext cx="165232" cy="171033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0.34722</cdr:x>
      <cdr:y>0.54386</cdr:y>
    </cdr:from>
    <cdr:to>
      <cdr:x>0.37909</cdr:x>
      <cdr:y>0.58553</cdr:y>
    </cdr:to>
    <cdr:sp macro="" textlink="">
      <cdr:nvSpPr>
        <cdr:cNvPr id="3" name="円/楕円 2"/>
        <cdr:cNvSpPr/>
      </cdr:nvSpPr>
      <cdr:spPr>
        <a:xfrm xmlns:a="http://schemas.openxmlformats.org/drawingml/2006/main">
          <a:off x="1800200" y="2232248"/>
          <a:ext cx="165232" cy="171033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0.40278</cdr:x>
      <cdr:y>0.4386</cdr:y>
    </cdr:from>
    <cdr:to>
      <cdr:x>0.43465</cdr:x>
      <cdr:y>0.48027</cdr:y>
    </cdr:to>
    <cdr:sp macro="" textlink="">
      <cdr:nvSpPr>
        <cdr:cNvPr id="4" name="円/楕円 3"/>
        <cdr:cNvSpPr/>
      </cdr:nvSpPr>
      <cdr:spPr>
        <a:xfrm xmlns:a="http://schemas.openxmlformats.org/drawingml/2006/main">
          <a:off x="2088232" y="1800200"/>
          <a:ext cx="165232" cy="171033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ja-JP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0.29862</cdr:x>
      <cdr:y>0.32639</cdr:y>
    </cdr:from>
    <cdr:to>
      <cdr:x>0.55743</cdr:x>
      <cdr:y>0.86574</cdr:y>
    </cdr:to>
    <cdr:cxnSp macro="">
      <cdr:nvCxnSpPr>
        <cdr:cNvPr id="3" name="直線コネクタ 2"/>
        <cdr:cNvCxnSpPr/>
      </cdr:nvCxnSpPr>
      <cdr:spPr>
        <a:xfrm xmlns:a="http://schemas.openxmlformats.org/drawingml/2006/main">
          <a:off x="1857376" y="1343025"/>
          <a:ext cx="1609725" cy="2219325"/>
        </a:xfrm>
        <a:prstGeom xmlns:a="http://schemas.openxmlformats.org/drawingml/2006/main" prst="line">
          <a:avLst/>
        </a:prstGeom>
        <a:ln xmlns:a="http://schemas.openxmlformats.org/drawingml/2006/main" w="19050"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6888-7E2D-4238-A457-CFE7DAD182EE}" type="datetimeFigureOut">
              <a:rPr kumimoji="1" lang="ja-JP" altLang="en-US" smtClean="0"/>
              <a:t>2013/3/16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7D37-D55A-4461-ABAD-4178C37D5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2549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6888-7E2D-4238-A457-CFE7DAD182EE}" type="datetimeFigureOut">
              <a:rPr kumimoji="1" lang="ja-JP" altLang="en-US" smtClean="0"/>
              <a:t>2013/3/16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7D37-D55A-4461-ABAD-4178C37D5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2769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6888-7E2D-4238-A457-CFE7DAD182EE}" type="datetimeFigureOut">
              <a:rPr kumimoji="1" lang="ja-JP" altLang="en-US" smtClean="0"/>
              <a:t>2013/3/16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7D37-D55A-4461-ABAD-4178C37D5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5615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6888-7E2D-4238-A457-CFE7DAD182EE}" type="datetimeFigureOut">
              <a:rPr kumimoji="1" lang="ja-JP" altLang="en-US" smtClean="0"/>
              <a:t>2013/3/16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7D37-D55A-4461-ABAD-4178C37D5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632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6888-7E2D-4238-A457-CFE7DAD182EE}" type="datetimeFigureOut">
              <a:rPr kumimoji="1" lang="ja-JP" altLang="en-US" smtClean="0"/>
              <a:t>2013/3/16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7D37-D55A-4461-ABAD-4178C37D5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161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6888-7E2D-4238-A457-CFE7DAD182EE}" type="datetimeFigureOut">
              <a:rPr kumimoji="1" lang="ja-JP" altLang="en-US" smtClean="0"/>
              <a:t>2013/3/16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7D37-D55A-4461-ABAD-4178C37D5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505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6888-7E2D-4238-A457-CFE7DAD182EE}" type="datetimeFigureOut">
              <a:rPr kumimoji="1" lang="ja-JP" altLang="en-US" smtClean="0"/>
              <a:t>2013/3/16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7D37-D55A-4461-ABAD-4178C37D5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1820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6888-7E2D-4238-A457-CFE7DAD182EE}" type="datetimeFigureOut">
              <a:rPr kumimoji="1" lang="ja-JP" altLang="en-US" smtClean="0"/>
              <a:t>2013/3/16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7D37-D55A-4461-ABAD-4178C37D5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329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6888-7E2D-4238-A457-CFE7DAD182EE}" type="datetimeFigureOut">
              <a:rPr kumimoji="1" lang="ja-JP" altLang="en-US" smtClean="0"/>
              <a:t>2013/3/16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7D37-D55A-4461-ABAD-4178C37D5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665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6888-7E2D-4238-A457-CFE7DAD182EE}" type="datetimeFigureOut">
              <a:rPr kumimoji="1" lang="ja-JP" altLang="en-US" smtClean="0"/>
              <a:t>2013/3/16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7D37-D55A-4461-ABAD-4178C37D5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106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6888-7E2D-4238-A457-CFE7DAD182EE}" type="datetimeFigureOut">
              <a:rPr kumimoji="1" lang="ja-JP" altLang="en-US" smtClean="0"/>
              <a:t>2013/3/16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7D37-D55A-4461-ABAD-4178C37D5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628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86888-7E2D-4238-A457-CFE7DAD182EE}" type="datetimeFigureOut">
              <a:rPr kumimoji="1" lang="ja-JP" altLang="en-US" smtClean="0"/>
              <a:t>2013/3/16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67D37-D55A-4461-ABAD-4178C37D5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920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1470025"/>
          </a:xfrm>
        </p:spPr>
        <p:txBody>
          <a:bodyPr/>
          <a:lstStyle/>
          <a:p>
            <a:r>
              <a:rPr kumimoji="1" lang="ja-JP" altLang="en-US" dirty="0" smtClean="0"/>
              <a:t>オレイン酸への水素溶解度の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一般化状態式による推算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728792" cy="1752600"/>
          </a:xfrm>
        </p:spPr>
        <p:txBody>
          <a:bodyPr>
            <a:normAutofit fontScale="70000" lnSpcReduction="20000"/>
          </a:bodyPr>
          <a:lstStyle/>
          <a:p>
            <a:r>
              <a:rPr lang="ja-JP" altLang="ja-JP" dirty="0">
                <a:solidFill>
                  <a:schemeClr val="tx1"/>
                </a:solidFill>
              </a:rPr>
              <a:t>（法政大環境応化）○（正）</a:t>
            </a:r>
            <a:r>
              <a:rPr lang="ja-JP" altLang="ja-JP" dirty="0" smtClean="0">
                <a:solidFill>
                  <a:schemeClr val="tx1"/>
                </a:solidFill>
              </a:rPr>
              <a:t>西海</a:t>
            </a:r>
            <a:r>
              <a:rPr lang="ja-JP" altLang="en-US" dirty="0" smtClean="0">
                <a:solidFill>
                  <a:schemeClr val="tx1"/>
                </a:solidFill>
              </a:rPr>
              <a:t>英雄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en-US" altLang="ja-JP" dirty="0" smtClean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(</a:t>
            </a:r>
            <a:r>
              <a:rPr lang="ja-JP" altLang="ja-JP" dirty="0">
                <a:solidFill>
                  <a:schemeClr val="tx1"/>
                </a:solidFill>
              </a:rPr>
              <a:t>法政大学サス研）（正）吾郷</a:t>
            </a:r>
            <a:r>
              <a:rPr lang="ja-JP" altLang="ja-JP" dirty="0" smtClean="0">
                <a:solidFill>
                  <a:schemeClr val="tx1"/>
                </a:solidFill>
              </a:rPr>
              <a:t>健一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en-US" altLang="ja-JP" dirty="0" smtClean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(</a:t>
            </a:r>
            <a:r>
              <a:rPr lang="ja-JP" altLang="ja-JP" dirty="0">
                <a:solidFill>
                  <a:schemeClr val="tx1"/>
                </a:solidFill>
              </a:rPr>
              <a:t>日大生産工</a:t>
            </a:r>
            <a:r>
              <a:rPr lang="en-US" altLang="ja-JP" dirty="0">
                <a:solidFill>
                  <a:schemeClr val="tx1"/>
                </a:solidFill>
              </a:rPr>
              <a:t>)</a:t>
            </a:r>
            <a:r>
              <a:rPr lang="ja-JP" altLang="ja-JP" dirty="0">
                <a:solidFill>
                  <a:schemeClr val="tx1"/>
                </a:solidFill>
              </a:rPr>
              <a:t>　（正）辻　</a:t>
            </a:r>
            <a:r>
              <a:rPr lang="ja-JP" altLang="ja-JP" dirty="0" smtClean="0">
                <a:solidFill>
                  <a:schemeClr val="tx1"/>
                </a:solidFill>
              </a:rPr>
              <a:t>智也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化学</a:t>
            </a:r>
            <a:r>
              <a:rPr lang="ja-JP" altLang="en-US" dirty="0" smtClean="0">
                <a:solidFill>
                  <a:schemeClr val="tx1"/>
                </a:solidFill>
              </a:rPr>
              <a:t>工学会　第</a:t>
            </a:r>
            <a:r>
              <a:rPr lang="en-US" altLang="ja-JP" dirty="0" smtClean="0">
                <a:solidFill>
                  <a:schemeClr val="tx1"/>
                </a:solidFill>
              </a:rPr>
              <a:t>78</a:t>
            </a:r>
            <a:r>
              <a:rPr lang="ja-JP" altLang="en-US" dirty="0" smtClean="0">
                <a:solidFill>
                  <a:schemeClr val="tx1"/>
                </a:solidFill>
              </a:rPr>
              <a:t>年会　大阪大学豊中キャンパス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en-US" altLang="ja-JP" dirty="0" smtClean="0">
                <a:solidFill>
                  <a:schemeClr val="tx1"/>
                </a:solidFill>
              </a:rPr>
              <a:t>2013</a:t>
            </a:r>
            <a:r>
              <a:rPr lang="ja-JP" altLang="en-US" dirty="0" smtClean="0">
                <a:solidFill>
                  <a:schemeClr val="tx1"/>
                </a:solidFill>
              </a:rPr>
              <a:t>年</a:t>
            </a:r>
            <a:r>
              <a:rPr lang="en-US" altLang="ja-JP" dirty="0" smtClean="0">
                <a:solidFill>
                  <a:schemeClr val="tx1"/>
                </a:solidFill>
              </a:rPr>
              <a:t>3</a:t>
            </a:r>
            <a:r>
              <a:rPr lang="ja-JP" altLang="en-US" dirty="0" smtClean="0">
                <a:solidFill>
                  <a:schemeClr val="tx1"/>
                </a:solidFill>
              </a:rPr>
              <a:t>月</a:t>
            </a:r>
            <a:r>
              <a:rPr lang="en-US" altLang="ja-JP" dirty="0" smtClean="0">
                <a:solidFill>
                  <a:schemeClr val="tx1"/>
                </a:solidFill>
              </a:rPr>
              <a:t>19</a:t>
            </a:r>
            <a:r>
              <a:rPr lang="ja-JP" altLang="en-US" dirty="0" smtClean="0">
                <a:solidFill>
                  <a:schemeClr val="tx1"/>
                </a:solidFill>
              </a:rPr>
              <a:t>日</a:t>
            </a:r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239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</a:t>
            </a:r>
            <a:r>
              <a:rPr kumimoji="1" lang="en-US" altLang="ja-JP" baseline="-25000" dirty="0" smtClean="0"/>
              <a:t>2</a:t>
            </a:r>
            <a:r>
              <a:rPr kumimoji="1" lang="ja-JP" altLang="en-US" dirty="0" smtClean="0"/>
              <a:t>を含む系の気液平衡の推算</a:t>
            </a:r>
            <a:endParaRPr kumimoji="1" lang="ja-JP" altLang="en-US" dirty="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1628800"/>
            <a:ext cx="4464496" cy="3635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5580112" y="1772816"/>
            <a:ext cx="331236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異種分子間相互作用パラメータ　</a:t>
            </a:r>
            <a:r>
              <a:rPr kumimoji="1" lang="en-US" altLang="ja-JP" dirty="0" err="1" smtClean="0"/>
              <a:t>m</a:t>
            </a:r>
            <a:r>
              <a:rPr kumimoji="1" lang="en-US" altLang="ja-JP" baseline="-25000" dirty="0" err="1" smtClean="0"/>
              <a:t>ij</a:t>
            </a:r>
            <a:endParaRPr kumimoji="1" lang="en-US" altLang="ja-JP" baseline="-25000" dirty="0" smtClean="0"/>
          </a:p>
          <a:p>
            <a:endParaRPr lang="en-US" altLang="ja-JP" dirty="0"/>
          </a:p>
          <a:p>
            <a:r>
              <a:rPr kumimoji="1" lang="en-US" altLang="ja-JP" dirty="0" err="1" smtClean="0"/>
              <a:t>m</a:t>
            </a:r>
            <a:r>
              <a:rPr kumimoji="1" lang="en-US" altLang="ja-JP" baseline="-25000" dirty="0" err="1" smtClean="0"/>
              <a:t>ij</a:t>
            </a:r>
            <a:r>
              <a:rPr kumimoji="1" lang="en-US" altLang="ja-JP" dirty="0" smtClean="0"/>
              <a:t> =a Tc</a:t>
            </a:r>
            <a:r>
              <a:rPr kumimoji="1" lang="en-US" altLang="ja-JP" baseline="30000" dirty="0" smtClean="0"/>
              <a:t>2</a:t>
            </a:r>
            <a:r>
              <a:rPr kumimoji="1" lang="en-US" altLang="ja-JP" dirty="0" smtClean="0"/>
              <a:t> (1- </a:t>
            </a:r>
            <a:r>
              <a:rPr kumimoji="1" lang="en-US" altLang="ja-JP" dirty="0" err="1" smtClean="0"/>
              <a:t>Tr</a:t>
            </a:r>
            <a:r>
              <a:rPr kumimoji="1" lang="en-US" altLang="ja-JP" dirty="0" smtClean="0"/>
              <a:t>)</a:t>
            </a:r>
            <a:r>
              <a:rPr kumimoji="1" lang="en-US" altLang="ja-JP" baseline="30000" dirty="0" smtClean="0"/>
              <a:t>2 </a:t>
            </a:r>
            <a:r>
              <a:rPr kumimoji="1" lang="en-US" altLang="ja-JP" dirty="0" smtClean="0"/>
              <a:t> +b   for  </a:t>
            </a:r>
            <a:r>
              <a:rPr kumimoji="1" lang="en-US" altLang="ja-JP" dirty="0" err="1" smtClean="0"/>
              <a:t>Tr</a:t>
            </a:r>
            <a:r>
              <a:rPr kumimoji="1" lang="en-US" altLang="ja-JP" dirty="0" smtClean="0"/>
              <a:t>&lt;1</a:t>
            </a:r>
          </a:p>
          <a:p>
            <a:r>
              <a:rPr lang="en-US" altLang="ja-JP" dirty="0"/>
              <a:t> </a:t>
            </a:r>
            <a:r>
              <a:rPr lang="en-US" altLang="ja-JP" dirty="0" smtClean="0"/>
              <a:t>      =   b                                    &gt;</a:t>
            </a:r>
          </a:p>
          <a:p>
            <a:r>
              <a:rPr kumimoji="1" lang="en-US" altLang="ja-JP" dirty="0" err="1" smtClean="0"/>
              <a:t>Tc</a:t>
            </a:r>
            <a:r>
              <a:rPr kumimoji="1" lang="en-US" altLang="ja-JP" dirty="0" smtClean="0"/>
              <a:t>: </a:t>
            </a:r>
            <a:r>
              <a:rPr kumimoji="1" lang="ja-JP" altLang="en-US" dirty="0" smtClean="0"/>
              <a:t>対物質の臨界温度</a:t>
            </a:r>
            <a:endParaRPr kumimoji="1" lang="en-US" altLang="ja-JP" dirty="0" smtClean="0"/>
          </a:p>
          <a:p>
            <a:endParaRPr kumimoji="1" lang="en-US" altLang="ja-JP" dirty="0"/>
          </a:p>
          <a:p>
            <a:r>
              <a:rPr lang="en-US" altLang="ja-JP" dirty="0" smtClean="0"/>
              <a:t>a, b: </a:t>
            </a:r>
            <a:r>
              <a:rPr lang="ja-JP" altLang="en-US" dirty="0" smtClean="0"/>
              <a:t>対物質</a:t>
            </a:r>
            <a:r>
              <a:rPr lang="en-US" altLang="ja-JP" dirty="0" smtClean="0"/>
              <a:t>(</a:t>
            </a:r>
            <a:r>
              <a:rPr lang="ja-JP" altLang="en-US" dirty="0" smtClean="0"/>
              <a:t>マレイン酸）の</a:t>
            </a:r>
            <a:r>
              <a:rPr lang="en-US" altLang="ja-JP" dirty="0" err="1" smtClean="0"/>
              <a:t>Vc</a:t>
            </a:r>
            <a:r>
              <a:rPr lang="ja-JP" altLang="en-US" dirty="0" smtClean="0"/>
              <a:t>関数として相関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すなわち　</a:t>
            </a:r>
            <a:endParaRPr lang="en-US" altLang="ja-JP" dirty="0" smtClean="0"/>
          </a:p>
          <a:p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en-US" altLang="ja-JP" dirty="0" smtClean="0">
                <a:solidFill>
                  <a:srgbClr val="FF0000"/>
                </a:solidFill>
              </a:rPr>
              <a:t>H</a:t>
            </a:r>
            <a:r>
              <a:rPr lang="en-US" altLang="ja-JP" baseline="-25000" dirty="0" smtClean="0">
                <a:solidFill>
                  <a:srgbClr val="FF0000"/>
                </a:solidFill>
              </a:rPr>
              <a:t>2</a:t>
            </a:r>
            <a:r>
              <a:rPr lang="ja-JP" altLang="en-US" dirty="0" smtClean="0">
                <a:solidFill>
                  <a:srgbClr val="FF0000"/>
                </a:solidFill>
              </a:rPr>
              <a:t>と対の成分の</a:t>
            </a:r>
            <a:r>
              <a:rPr lang="en-US" altLang="ja-JP" dirty="0" err="1" smtClean="0">
                <a:solidFill>
                  <a:srgbClr val="FF0000"/>
                </a:solidFill>
              </a:rPr>
              <a:t>Tc</a:t>
            </a:r>
            <a:r>
              <a:rPr lang="en-US" altLang="ja-JP" dirty="0" smtClean="0">
                <a:solidFill>
                  <a:srgbClr val="FF0000"/>
                </a:solidFill>
              </a:rPr>
              <a:t> </a:t>
            </a:r>
            <a:r>
              <a:rPr lang="ja-JP" altLang="en-US" dirty="0" smtClean="0">
                <a:solidFill>
                  <a:srgbClr val="FF0000"/>
                </a:solidFill>
              </a:rPr>
              <a:t>と</a:t>
            </a:r>
            <a:r>
              <a:rPr lang="en-US" altLang="ja-JP" dirty="0" err="1" smtClean="0">
                <a:solidFill>
                  <a:srgbClr val="FF0000"/>
                </a:solidFill>
              </a:rPr>
              <a:t>Vc</a:t>
            </a:r>
            <a:r>
              <a:rPr lang="en-US" altLang="ja-JP" dirty="0" smtClean="0">
                <a:solidFill>
                  <a:srgbClr val="FF0000"/>
                </a:solidFill>
              </a:rPr>
              <a:t> </a:t>
            </a:r>
            <a:r>
              <a:rPr lang="ja-JP" altLang="en-US" dirty="0" smtClean="0">
                <a:solidFill>
                  <a:srgbClr val="FF0000"/>
                </a:solidFill>
              </a:rPr>
              <a:t>がわかれば</a:t>
            </a:r>
            <a:r>
              <a:rPr lang="en-US" altLang="ja-JP" dirty="0" err="1" smtClean="0">
                <a:solidFill>
                  <a:srgbClr val="FF0000"/>
                </a:solidFill>
              </a:rPr>
              <a:t>m</a:t>
            </a:r>
            <a:r>
              <a:rPr lang="en-US" altLang="ja-JP" baseline="-25000" dirty="0" err="1" smtClean="0">
                <a:solidFill>
                  <a:srgbClr val="FF0000"/>
                </a:solidFill>
              </a:rPr>
              <a:t>ij</a:t>
            </a:r>
            <a:r>
              <a:rPr lang="ja-JP" altLang="en-US" dirty="0" smtClean="0">
                <a:solidFill>
                  <a:srgbClr val="FF0000"/>
                </a:solidFill>
              </a:rPr>
              <a:t>を推算できる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7213" y="5517232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err="1"/>
              <a:t>H.Nishiumi</a:t>
            </a:r>
            <a:r>
              <a:rPr lang="en-US" altLang="ja-JP" dirty="0"/>
              <a:t>, </a:t>
            </a:r>
            <a:r>
              <a:rPr lang="en-US" altLang="ja-JP" dirty="0" err="1"/>
              <a:t>M.Fukushima</a:t>
            </a:r>
            <a:r>
              <a:rPr lang="en-US" altLang="ja-JP" dirty="0"/>
              <a:t>, J. Chem. Eng. Japan, 22, 205-207 (1989)</a:t>
            </a:r>
            <a:endParaRPr lang="ja-JP" altLang="ja-JP" dirty="0"/>
          </a:p>
          <a:p>
            <a:r>
              <a:rPr lang="en-US" altLang="ja-JP" dirty="0" err="1"/>
              <a:t>H.Nishiumi</a:t>
            </a:r>
            <a:r>
              <a:rPr lang="en-US" altLang="ja-JP" dirty="0"/>
              <a:t>, </a:t>
            </a:r>
            <a:r>
              <a:rPr lang="en-US" altLang="ja-JP" dirty="0" err="1"/>
              <a:t>H.Gotoh</a:t>
            </a:r>
            <a:r>
              <a:rPr lang="en-US" altLang="ja-JP" dirty="0"/>
              <a:t>, Fluid Phase </a:t>
            </a:r>
            <a:r>
              <a:rPr lang="en-US" altLang="ja-JP" dirty="0" err="1"/>
              <a:t>Equilibria</a:t>
            </a:r>
            <a:r>
              <a:rPr lang="en-US" altLang="ja-JP" dirty="0"/>
              <a:t>, 56, 81-88 (1990</a:t>
            </a:r>
            <a:r>
              <a:rPr lang="en-US" altLang="ja-JP" dirty="0" smtClean="0"/>
              <a:t>)</a:t>
            </a:r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344000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相関値による溶解度推算</a:t>
            </a:r>
            <a:endParaRPr kumimoji="1" lang="ja-JP" altLang="en-US" dirty="0"/>
          </a:p>
        </p:txBody>
      </p:sp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8919888"/>
              </p:ext>
            </p:extLst>
          </p:nvPr>
        </p:nvGraphicFramePr>
        <p:xfrm>
          <a:off x="2195736" y="1628800"/>
          <a:ext cx="518457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230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相関値による溶解度計算</a:t>
            </a:r>
            <a:endParaRPr kumimoji="1" lang="ja-JP" altLang="en-US" dirty="0"/>
          </a:p>
        </p:txBody>
      </p:sp>
      <p:graphicFrame>
        <p:nvGraphicFramePr>
          <p:cNvPr id="3" name="グラフ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8844500"/>
              </p:ext>
            </p:extLst>
          </p:nvPr>
        </p:nvGraphicFramePr>
        <p:xfrm>
          <a:off x="827584" y="1628800"/>
          <a:ext cx="5913264" cy="4063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6947230" y="5085184"/>
            <a:ext cx="1729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mij</a:t>
            </a:r>
            <a:r>
              <a:rPr lang="ja-JP" altLang="en-US" dirty="0" smtClean="0"/>
              <a:t>は引力に関係するパラメータなので値</a:t>
            </a:r>
            <a:r>
              <a:rPr kumimoji="1" lang="ja-JP" altLang="en-US" dirty="0" smtClean="0"/>
              <a:t>を減ずる必要がある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066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m</a:t>
            </a:r>
            <a:r>
              <a:rPr kumimoji="1" lang="en-US" altLang="ja-JP" baseline="-25000" dirty="0" err="1" smtClean="0"/>
              <a:t>ij</a:t>
            </a:r>
            <a:r>
              <a:rPr kumimoji="1" lang="ja-JP" altLang="en-US" dirty="0" smtClean="0"/>
              <a:t>の推算と</a:t>
            </a:r>
            <a:r>
              <a:rPr kumimoji="1" lang="en-US" altLang="ja-JP" dirty="0" smtClean="0"/>
              <a:t>fitting</a:t>
            </a:r>
            <a:endParaRPr kumimoji="1" lang="ja-JP" altLang="en-US" dirty="0"/>
          </a:p>
        </p:txBody>
      </p:sp>
      <p:graphicFrame>
        <p:nvGraphicFramePr>
          <p:cNvPr id="3" name="グラフ 2"/>
          <p:cNvGraphicFramePr/>
          <p:nvPr>
            <p:extLst>
              <p:ext uri="{D42A27DB-BD31-4B8C-83A1-F6EECF244321}">
                <p14:modId xmlns:p14="http://schemas.microsoft.com/office/powerpoint/2010/main" val="2952851815"/>
              </p:ext>
            </p:extLst>
          </p:nvPr>
        </p:nvGraphicFramePr>
        <p:xfrm>
          <a:off x="1043608" y="1556792"/>
          <a:ext cx="6264696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直線コネクタ 4"/>
          <p:cNvCxnSpPr/>
          <p:nvPr/>
        </p:nvCxnSpPr>
        <p:spPr>
          <a:xfrm>
            <a:off x="5868144" y="2132856"/>
            <a:ext cx="0" cy="280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5436096" y="494116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Tc</a:t>
            </a:r>
            <a:r>
              <a:rPr kumimoji="1" lang="en-US" altLang="ja-JP" dirty="0" smtClean="0"/>
              <a:t> </a:t>
            </a:r>
            <a:r>
              <a:rPr lang="en-US" altLang="ja-JP" dirty="0" smtClean="0"/>
              <a:t>of Oleic acid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771800" y="5733256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約</a:t>
            </a:r>
            <a:r>
              <a:rPr kumimoji="1" lang="en-US" altLang="ja-JP" dirty="0" smtClean="0"/>
              <a:t>0.5</a:t>
            </a:r>
            <a:r>
              <a:rPr kumimoji="1" lang="ja-JP" altLang="en-US" dirty="0" smtClean="0"/>
              <a:t>相関値より減ずる</a:t>
            </a:r>
            <a:r>
              <a:rPr lang="ja-JP" altLang="en-US" dirty="0" smtClean="0"/>
              <a:t>（　</a:t>
            </a:r>
            <a:r>
              <a:rPr kumimoji="1" lang="ja-JP" altLang="en-US" dirty="0" smtClean="0"/>
              <a:t>）と最適値となる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5209353" y="5851680"/>
            <a:ext cx="122579" cy="13319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70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5192" y="260648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H</a:t>
            </a:r>
            <a:r>
              <a:rPr kumimoji="1" lang="en-US" altLang="ja-JP" baseline="-25000" dirty="0" smtClean="0"/>
              <a:t>2</a:t>
            </a:r>
            <a:r>
              <a:rPr kumimoji="1" lang="ja-JP" altLang="en-US" dirty="0" smtClean="0"/>
              <a:t>のオレイン酸への溶解度計算</a:t>
            </a:r>
            <a:endParaRPr kumimoji="1" lang="ja-JP" altLang="en-US" dirty="0"/>
          </a:p>
        </p:txBody>
      </p:sp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3407395"/>
              </p:ext>
            </p:extLst>
          </p:nvPr>
        </p:nvGraphicFramePr>
        <p:xfrm>
          <a:off x="2083420" y="1780523"/>
          <a:ext cx="5985272" cy="427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直線矢印コネクタ 8"/>
          <p:cNvCxnSpPr/>
          <p:nvPr/>
        </p:nvCxnSpPr>
        <p:spPr>
          <a:xfrm flipH="1">
            <a:off x="3459724" y="1304681"/>
            <a:ext cx="452714" cy="10441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>
            <a:off x="3912438" y="1304681"/>
            <a:ext cx="1451650" cy="14762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flipH="1">
            <a:off x="3588402" y="1592796"/>
            <a:ext cx="32403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3912438" y="1592796"/>
            <a:ext cx="587554" cy="900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H="1">
            <a:off x="3784205" y="1988840"/>
            <a:ext cx="157725" cy="3599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>
            <a:off x="3941930" y="1970838"/>
            <a:ext cx="108012" cy="594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5076056" y="5877272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m</a:t>
            </a:r>
            <a:r>
              <a:rPr kumimoji="1" lang="en-US" altLang="ja-JP" baseline="-25000" dirty="0" err="1" smtClean="0"/>
              <a:t>ij</a:t>
            </a:r>
            <a:r>
              <a:rPr kumimoji="1" lang="ja-JP" altLang="en-US" dirty="0" smtClean="0"/>
              <a:t>の感度は低温の方が高い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5473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結　論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7544" y="1412776"/>
            <a:ext cx="828092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ja-JP" altLang="en-US" sz="2000" dirty="0" smtClean="0"/>
              <a:t>純物質の臨界値等の基本物性の値は対応状態原理のパラメータとして不可欠であるが，得られないこともある。その推算法として</a:t>
            </a:r>
            <a:r>
              <a:rPr kumimoji="1" lang="en-US" altLang="ja-JP" sz="2000" dirty="0" err="1" smtClean="0"/>
              <a:t>Joback</a:t>
            </a:r>
            <a:r>
              <a:rPr kumimoji="1" lang="ja-JP" altLang="en-US" sz="2000" dirty="0" smtClean="0"/>
              <a:t>のグループ寄与法は有効であるが，標準沸点 </a:t>
            </a:r>
            <a:r>
              <a:rPr kumimoji="1" lang="en-US" altLang="ja-JP" sz="2000" dirty="0" smtClean="0"/>
              <a:t>Tb</a:t>
            </a:r>
            <a:r>
              <a:rPr kumimoji="1" lang="ja-JP" altLang="en-US" sz="2000" dirty="0" smtClean="0"/>
              <a:t>の計算に問題がある。これを改良する方法として化学成分ファミリー法</a:t>
            </a:r>
            <a:r>
              <a:rPr kumimoji="1" lang="en-US" altLang="ja-JP" sz="2000" dirty="0" smtClean="0"/>
              <a:t>(CCF)</a:t>
            </a:r>
            <a:r>
              <a:rPr lang="ja-JP" altLang="en-US" sz="2000" dirty="0" smtClean="0"/>
              <a:t>が有力な方法であり，オレイン酸の推算に用いた。実測データ少なく，物性値との整合性は明らかでないが，</a:t>
            </a:r>
            <a:r>
              <a:rPr lang="ja-JP" altLang="en-US" sz="2000" dirty="0"/>
              <a:t>パラメータ</a:t>
            </a:r>
            <a:r>
              <a:rPr lang="ja-JP" altLang="en-US" sz="2000" dirty="0" smtClean="0"/>
              <a:t>としては用いることができると考えられる。</a:t>
            </a:r>
            <a:endParaRPr lang="en-US" altLang="ja-JP" sz="2000" dirty="0" smtClean="0"/>
          </a:p>
          <a:p>
            <a:pPr marL="342900" indent="-342900">
              <a:buAutoNum type="arabicPeriod"/>
            </a:pPr>
            <a:endParaRPr lang="en-US" altLang="ja-JP" sz="2000" dirty="0" smtClean="0"/>
          </a:p>
          <a:p>
            <a:pPr marL="342900" indent="-342900">
              <a:buAutoNum type="arabicPeriod"/>
            </a:pPr>
            <a:r>
              <a:rPr lang="en-US" altLang="ja-JP" sz="2000" dirty="0" smtClean="0"/>
              <a:t>H</a:t>
            </a:r>
            <a:r>
              <a:rPr lang="en-US" altLang="ja-JP" sz="2000" baseline="-25000" dirty="0" smtClean="0"/>
              <a:t>2</a:t>
            </a:r>
            <a:r>
              <a:rPr lang="ja-JP" altLang="en-US" sz="2000" dirty="0" smtClean="0"/>
              <a:t>の溶解度推算には，異種分子間相互作用パラメータ</a:t>
            </a:r>
            <a:r>
              <a:rPr lang="en-US" altLang="ja-JP" sz="2000" dirty="0" err="1" smtClean="0"/>
              <a:t>m</a:t>
            </a:r>
            <a:r>
              <a:rPr lang="en-US" altLang="ja-JP" sz="2000" baseline="-25000" dirty="0" err="1" smtClean="0"/>
              <a:t>ij</a:t>
            </a:r>
            <a:r>
              <a:rPr lang="ja-JP" altLang="en-US" sz="2000" dirty="0" smtClean="0"/>
              <a:t>の推算が必要である。</a:t>
            </a:r>
            <a:r>
              <a:rPr lang="en-US" altLang="ja-JP" sz="2000" dirty="0" err="1" smtClean="0"/>
              <a:t>m</a:t>
            </a:r>
            <a:r>
              <a:rPr lang="en-US" altLang="ja-JP" sz="2000" baseline="-25000" dirty="0" err="1" smtClean="0"/>
              <a:t>ij</a:t>
            </a:r>
            <a:r>
              <a:rPr lang="ja-JP" altLang="en-US" sz="2000" dirty="0" smtClean="0"/>
              <a:t>を温度関数としてあらわした発表者らの方法に基づき推算値から</a:t>
            </a:r>
            <a:r>
              <a:rPr lang="en-US" altLang="ja-JP" sz="2000" dirty="0" smtClean="0"/>
              <a:t>0.5</a:t>
            </a:r>
            <a:r>
              <a:rPr lang="ja-JP" altLang="en-US" sz="2000" dirty="0" err="1" smtClean="0"/>
              <a:t>ほど</a:t>
            </a:r>
            <a:r>
              <a:rPr lang="ja-JP" altLang="en-US" sz="2000" dirty="0" smtClean="0"/>
              <a:t>小さな値により</a:t>
            </a:r>
            <a:r>
              <a:rPr lang="en-US" altLang="ja-JP" sz="2000" dirty="0" smtClean="0"/>
              <a:t>3</a:t>
            </a:r>
            <a:r>
              <a:rPr lang="ja-JP" altLang="en-US" sz="2000" dirty="0" smtClean="0"/>
              <a:t>温度での溶解度を表すことができた。本推算の原法は，主として無極性物質－</a:t>
            </a:r>
            <a:r>
              <a:rPr lang="en-US" altLang="ja-JP" sz="2000" dirty="0" smtClean="0"/>
              <a:t>H2</a:t>
            </a:r>
            <a:r>
              <a:rPr lang="ja-JP" altLang="en-US" sz="2000" dirty="0" smtClean="0"/>
              <a:t>系の</a:t>
            </a:r>
            <a:r>
              <a:rPr lang="en-US" altLang="ja-JP" sz="2000" dirty="0" err="1" smtClean="0"/>
              <a:t>m</a:t>
            </a:r>
            <a:r>
              <a:rPr lang="en-US" altLang="ja-JP" sz="2000" baseline="-25000" dirty="0" err="1" smtClean="0"/>
              <a:t>ij</a:t>
            </a:r>
            <a:r>
              <a:rPr lang="en-US" altLang="ja-JP" sz="2000" dirty="0" smtClean="0"/>
              <a:t> </a:t>
            </a:r>
            <a:r>
              <a:rPr lang="ja-JP" altLang="en-US" sz="2000" dirty="0" smtClean="0"/>
              <a:t>と考えられるので</a:t>
            </a:r>
            <a:r>
              <a:rPr lang="en-US" altLang="ja-JP" sz="2000" dirty="0" smtClean="0"/>
              <a:t>, </a:t>
            </a:r>
            <a:r>
              <a:rPr lang="ja-JP" altLang="en-US" sz="2000" dirty="0" smtClean="0"/>
              <a:t>本研究での違いは極性によるものと考えられるが，推算可能性を示唆するものである</a:t>
            </a:r>
            <a:r>
              <a:rPr lang="ja-JP" altLang="en-US" dirty="0" smtClean="0"/>
              <a:t>。</a:t>
            </a:r>
            <a:endParaRPr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9552" y="5733256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err="1"/>
              <a:t>H.Nishiumi</a:t>
            </a:r>
            <a:r>
              <a:rPr lang="en-US" altLang="ja-JP" dirty="0"/>
              <a:t>, </a:t>
            </a:r>
            <a:r>
              <a:rPr lang="en-US" altLang="ja-JP" dirty="0" err="1"/>
              <a:t>M.Fukushima</a:t>
            </a:r>
            <a:r>
              <a:rPr lang="en-US" altLang="ja-JP" dirty="0"/>
              <a:t>, J. Chem. Eng. Japan, 22, 205-207 (1989)</a:t>
            </a:r>
            <a:endParaRPr lang="ja-JP" altLang="ja-JP" dirty="0"/>
          </a:p>
          <a:p>
            <a:r>
              <a:rPr lang="en-US" altLang="ja-JP" dirty="0" err="1"/>
              <a:t>H.Nishiumi</a:t>
            </a:r>
            <a:r>
              <a:rPr lang="en-US" altLang="ja-JP" dirty="0"/>
              <a:t>, </a:t>
            </a:r>
            <a:r>
              <a:rPr lang="en-US" altLang="ja-JP" dirty="0" err="1"/>
              <a:t>H.Gotoh</a:t>
            </a:r>
            <a:r>
              <a:rPr lang="en-US" altLang="ja-JP" dirty="0"/>
              <a:t>, Fluid Phase </a:t>
            </a:r>
            <a:r>
              <a:rPr lang="en-US" altLang="ja-JP" dirty="0" err="1"/>
              <a:t>Equilibria</a:t>
            </a:r>
            <a:r>
              <a:rPr lang="en-US" altLang="ja-JP" dirty="0"/>
              <a:t>, 56, 81-88 (1990</a:t>
            </a:r>
            <a:r>
              <a:rPr lang="en-US" altLang="ja-JP" dirty="0" smtClean="0"/>
              <a:t>)</a:t>
            </a:r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57874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80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グラフ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7992460"/>
              </p:ext>
            </p:extLst>
          </p:nvPr>
        </p:nvGraphicFramePr>
        <p:xfrm>
          <a:off x="1403648" y="1196752"/>
          <a:ext cx="6219825" cy="451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3707904" y="2996952"/>
            <a:ext cx="720080" cy="18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97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オレイン酸への</a:t>
            </a:r>
            <a:r>
              <a:rPr lang="en-US" altLang="ja-JP" dirty="0"/>
              <a:t>H</a:t>
            </a:r>
            <a:r>
              <a:rPr lang="en-US" altLang="ja-JP" baseline="-25000" dirty="0"/>
              <a:t>2</a:t>
            </a:r>
            <a:r>
              <a:rPr lang="ja-JP" altLang="en-US" dirty="0"/>
              <a:t>の溶解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544" y="1556792"/>
            <a:ext cx="75608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目的：　オレイン酸への</a:t>
            </a:r>
            <a:r>
              <a:rPr lang="en-US" altLang="ja-JP" sz="2400" dirty="0" smtClean="0"/>
              <a:t>H</a:t>
            </a:r>
            <a:r>
              <a:rPr lang="en-US" altLang="ja-JP" sz="2400" baseline="-25000" dirty="0" smtClean="0"/>
              <a:t>2</a:t>
            </a:r>
            <a:r>
              <a:rPr lang="ja-JP" altLang="en-US" sz="2400" dirty="0" smtClean="0"/>
              <a:t>の溶解度を</a:t>
            </a:r>
            <a:r>
              <a:rPr lang="ja-JP" altLang="en-US" sz="2400" dirty="0"/>
              <a:t>対応状態原理に</a:t>
            </a:r>
            <a:r>
              <a:rPr lang="ja-JP" altLang="en-US" sz="2400" dirty="0" smtClean="0"/>
              <a:t>基づいた状態方程式を用いて推算することを考える。</a:t>
            </a:r>
            <a:endParaRPr lang="en-US" altLang="ja-JP" sz="2400" dirty="0" smtClean="0"/>
          </a:p>
          <a:p>
            <a:endParaRPr lang="en-US" altLang="ja-JP" sz="2400" dirty="0" smtClean="0"/>
          </a:p>
          <a:p>
            <a:pPr marL="342900" indent="-342900">
              <a:buAutoNum type="arabicPeriod"/>
            </a:pPr>
            <a:r>
              <a:rPr lang="ja-JP" altLang="en-US" sz="2400" dirty="0" smtClean="0"/>
              <a:t>オレイン酸のように大きな極性分子の臨界値の推算が可能か？</a:t>
            </a:r>
            <a:endParaRPr lang="en-US" altLang="ja-JP" sz="2400" dirty="0" smtClean="0"/>
          </a:p>
          <a:p>
            <a:pPr marL="342900" indent="-342900">
              <a:buAutoNum type="arabicPeriod"/>
            </a:pPr>
            <a:endParaRPr lang="en-US" altLang="ja-JP" sz="2400" dirty="0"/>
          </a:p>
          <a:p>
            <a:pPr marL="342900" indent="-342900">
              <a:buAutoNum type="arabicPeriod"/>
            </a:pPr>
            <a:endParaRPr lang="en-US" altLang="ja-JP" sz="2400" dirty="0" smtClean="0"/>
          </a:p>
          <a:p>
            <a:pPr marL="342900" indent="-342900">
              <a:buAutoNum type="arabicPeriod"/>
            </a:pPr>
            <a:endParaRPr lang="en-US" altLang="ja-JP" sz="2400" dirty="0"/>
          </a:p>
          <a:p>
            <a:pPr marL="342900" indent="-342900">
              <a:buAutoNum type="arabicPeriod"/>
            </a:pPr>
            <a:endParaRPr lang="en-US" altLang="ja-JP" sz="2400" dirty="0" smtClean="0"/>
          </a:p>
          <a:p>
            <a:pPr marL="342900" indent="-342900">
              <a:buAutoNum type="arabicPeriod"/>
            </a:pPr>
            <a:endParaRPr lang="en-US" altLang="ja-JP" sz="2400" dirty="0" smtClean="0"/>
          </a:p>
          <a:p>
            <a:r>
              <a:rPr lang="en-US" altLang="ja-JP" sz="2400" dirty="0" smtClean="0"/>
              <a:t>2. </a:t>
            </a:r>
            <a:r>
              <a:rPr lang="ja-JP" altLang="en-US" sz="2400" dirty="0" smtClean="0"/>
              <a:t>異種分子間相互作用パラメータ</a:t>
            </a:r>
            <a:r>
              <a:rPr lang="en-US" altLang="ja-JP" sz="2400" dirty="0" err="1" smtClean="0"/>
              <a:t>mij</a:t>
            </a:r>
            <a:r>
              <a:rPr lang="ja-JP" altLang="en-US" sz="2400" dirty="0" smtClean="0"/>
              <a:t> をどのように推算するか。</a:t>
            </a:r>
            <a:endParaRPr kumimoji="1" lang="ja-JP" altLang="en-US" sz="2400" dirty="0"/>
          </a:p>
        </p:txBody>
      </p:sp>
      <p:pic>
        <p:nvPicPr>
          <p:cNvPr id="6" name="Picture 5" descr="C:\Users\nishi\Documents\マレイン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2" y="3501008"/>
            <a:ext cx="4962525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5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dirty="0"/>
              <a:t>純物質の臨界値等の基本物性の値は対応状態原理のパラメータとして不可欠で</a:t>
            </a:r>
            <a:r>
              <a:rPr lang="ja-JP" altLang="en-US" dirty="0" smtClean="0"/>
              <a:t>ある。しかし，分子が大きくなると熱分解などのため得られない</a:t>
            </a:r>
            <a:r>
              <a:rPr lang="ja-JP" altLang="en-US" dirty="0"/>
              <a:t>こともある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r>
              <a:rPr lang="ja-JP" altLang="en-US" dirty="0" smtClean="0"/>
              <a:t>それを補うための推算法</a:t>
            </a:r>
            <a:r>
              <a:rPr lang="ja-JP" altLang="en-US" dirty="0"/>
              <a:t>として</a:t>
            </a:r>
            <a:r>
              <a:rPr lang="en-US" altLang="ja-JP" dirty="0" err="1"/>
              <a:t>Joback</a:t>
            </a:r>
            <a:r>
              <a:rPr lang="ja-JP" altLang="en-US" dirty="0"/>
              <a:t>のグループ寄与法は有効で</a:t>
            </a:r>
            <a:r>
              <a:rPr lang="ja-JP" altLang="en-US" dirty="0" smtClean="0"/>
              <a:t>あると言われている。</a:t>
            </a:r>
            <a:endParaRPr lang="en-US" altLang="ja-JP" dirty="0" smtClean="0"/>
          </a:p>
          <a:p>
            <a:r>
              <a:rPr kumimoji="1" lang="ja-JP" altLang="en-US" dirty="0"/>
              <a:t>しかし</a:t>
            </a:r>
            <a:r>
              <a:rPr kumimoji="1" lang="ja-JP" altLang="en-US" dirty="0" smtClean="0"/>
              <a:t>，</a:t>
            </a:r>
            <a:r>
              <a:rPr kumimoji="1" lang="en-US" altLang="ja-JP" dirty="0" err="1" smtClean="0"/>
              <a:t>Tc</a:t>
            </a:r>
            <a:r>
              <a:rPr kumimoji="1" lang="ja-JP" altLang="en-US" dirty="0" smtClean="0"/>
              <a:t>を知るためには </a:t>
            </a:r>
            <a:r>
              <a:rPr kumimoji="1" lang="en-US" altLang="ja-JP" dirty="0" smtClean="0"/>
              <a:t>Tb</a:t>
            </a:r>
            <a:r>
              <a:rPr lang="ja-JP" altLang="en-US" dirty="0" smtClean="0"/>
              <a:t>が必要であるが，</a:t>
            </a:r>
            <a:r>
              <a:rPr lang="ja-JP" altLang="en-US" dirty="0" smtClean="0">
                <a:solidFill>
                  <a:srgbClr val="0070C0"/>
                </a:solidFill>
              </a:rPr>
              <a:t>その推算法はあまり精度が良くない</a:t>
            </a:r>
            <a:r>
              <a:rPr lang="ja-JP" altLang="en-US" dirty="0" smtClean="0"/>
              <a:t>ことも知られている。</a:t>
            </a:r>
            <a:endParaRPr lang="en-US" altLang="ja-JP" dirty="0" smtClean="0"/>
          </a:p>
          <a:p>
            <a:r>
              <a:rPr kumimoji="1" lang="en-US" altLang="ja-JP" dirty="0" err="1" smtClean="0"/>
              <a:t>Joback</a:t>
            </a:r>
            <a:r>
              <a:rPr kumimoji="1" lang="ja-JP" altLang="en-US" dirty="0" smtClean="0"/>
              <a:t>法はグループ寄与法によっているが，</a:t>
            </a:r>
            <a:r>
              <a:rPr kumimoji="1" lang="ja-JP" altLang="en-US" dirty="0" smtClean="0">
                <a:solidFill>
                  <a:srgbClr val="FF0000"/>
                </a:solidFill>
              </a:rPr>
              <a:t>組成ファミリー法</a:t>
            </a:r>
            <a:r>
              <a:rPr kumimoji="1" lang="en-US" altLang="ja-JP" dirty="0" smtClean="0">
                <a:solidFill>
                  <a:srgbClr val="FF0000"/>
                </a:solidFill>
              </a:rPr>
              <a:t>(CFM)</a:t>
            </a:r>
            <a:r>
              <a:rPr kumimoji="1" lang="ja-JP" altLang="en-US" dirty="0" smtClean="0"/>
              <a:t>を使えるのではないかと考えた。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7675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オレイン酸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marL="0" indent="0">
              <a:buNone/>
            </a:pP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73962" y="3645024"/>
            <a:ext cx="76218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CH</a:t>
            </a:r>
            <a:r>
              <a:rPr kumimoji="1" lang="en-US" altLang="ja-JP" sz="2800" baseline="-25000" dirty="0" smtClean="0"/>
              <a:t>3</a:t>
            </a:r>
            <a:r>
              <a:rPr kumimoji="1" lang="en-US" altLang="ja-JP" sz="2800" dirty="0" smtClean="0"/>
              <a:t>(CH</a:t>
            </a:r>
            <a:r>
              <a:rPr kumimoji="1" lang="en-US" altLang="ja-JP" sz="2800" baseline="-25000" dirty="0" smtClean="0"/>
              <a:t>2</a:t>
            </a:r>
            <a:r>
              <a:rPr kumimoji="1" lang="en-US" altLang="ja-JP" sz="2800" dirty="0" smtClean="0"/>
              <a:t>)</a:t>
            </a:r>
            <a:r>
              <a:rPr kumimoji="1" lang="en-US" altLang="ja-JP" sz="2800" baseline="-25000" dirty="0" smtClean="0"/>
              <a:t>7</a:t>
            </a:r>
            <a:r>
              <a:rPr kumimoji="1" lang="en-US" altLang="ja-JP" sz="2800" dirty="0" smtClean="0"/>
              <a:t>CH=CH(CH</a:t>
            </a:r>
            <a:r>
              <a:rPr kumimoji="1" lang="en-US" altLang="ja-JP" sz="2800" baseline="-25000" dirty="0" smtClean="0"/>
              <a:t>2</a:t>
            </a:r>
            <a:r>
              <a:rPr kumimoji="1" lang="en-US" altLang="ja-JP" sz="2800" dirty="0" smtClean="0"/>
              <a:t>)</a:t>
            </a:r>
            <a:r>
              <a:rPr kumimoji="1" lang="en-US" altLang="ja-JP" sz="2800" baseline="-25000" dirty="0" smtClean="0"/>
              <a:t>7</a:t>
            </a:r>
            <a:r>
              <a:rPr kumimoji="1" lang="en-US" altLang="ja-JP" sz="2800" dirty="0" smtClean="0"/>
              <a:t>COOH</a:t>
            </a:r>
          </a:p>
          <a:p>
            <a:r>
              <a:rPr lang="ja-JP" altLang="en-US" sz="2800" dirty="0"/>
              <a:t>　</a:t>
            </a:r>
            <a:r>
              <a:rPr lang="ja-JP" altLang="en-US" sz="2800" dirty="0" smtClean="0"/>
              <a:t>　</a:t>
            </a:r>
            <a:r>
              <a:rPr lang="en-US" altLang="ja-JP" sz="2800" dirty="0" smtClean="0"/>
              <a:t>CH</a:t>
            </a:r>
            <a:r>
              <a:rPr lang="en-US" altLang="ja-JP" sz="2800" baseline="-25000" dirty="0" smtClean="0"/>
              <a:t>3</a:t>
            </a:r>
            <a:r>
              <a:rPr lang="en-US" altLang="ja-JP" sz="2800" dirty="0" smtClean="0"/>
              <a:t>-        1</a:t>
            </a:r>
            <a:r>
              <a:rPr lang="ja-JP" altLang="en-US" sz="2800" dirty="0" smtClean="0"/>
              <a:t>個</a:t>
            </a:r>
            <a:endParaRPr lang="en-US" altLang="ja-JP" sz="2800" dirty="0" smtClean="0"/>
          </a:p>
          <a:p>
            <a:r>
              <a:rPr kumimoji="1" lang="ja-JP" altLang="en-US" sz="2800" dirty="0"/>
              <a:t>　</a:t>
            </a:r>
            <a:r>
              <a:rPr kumimoji="1" lang="ja-JP" altLang="en-US" sz="2800" dirty="0" smtClean="0"/>
              <a:t>　</a:t>
            </a:r>
            <a:r>
              <a:rPr kumimoji="1" lang="en-US" altLang="ja-JP" sz="2800" dirty="0" smtClean="0"/>
              <a:t>CH</a:t>
            </a:r>
            <a:r>
              <a:rPr kumimoji="1" lang="en-US" altLang="ja-JP" sz="2800" baseline="-25000" dirty="0" smtClean="0"/>
              <a:t>2</a:t>
            </a:r>
            <a:r>
              <a:rPr kumimoji="1" lang="en-US" altLang="ja-JP" sz="2800" dirty="0" smtClean="0"/>
              <a:t>&lt;      14</a:t>
            </a:r>
            <a:r>
              <a:rPr kumimoji="1" lang="ja-JP" altLang="en-US" sz="2800" dirty="0" smtClean="0"/>
              <a:t>　　　　　　</a:t>
            </a:r>
            <a:r>
              <a:rPr lang="ja-JP" altLang="en-US" sz="2800" dirty="0"/>
              <a:t>グループ</a:t>
            </a:r>
            <a:r>
              <a:rPr lang="ja-JP" altLang="en-US" sz="2800" dirty="0" smtClean="0"/>
              <a:t>寄与法の適用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　　</a:t>
            </a:r>
            <a:r>
              <a:rPr lang="en-US" altLang="ja-JP" sz="2800" dirty="0"/>
              <a:t>=CH</a:t>
            </a:r>
            <a:r>
              <a:rPr lang="en-US" altLang="ja-JP" sz="2800" baseline="-25000" dirty="0"/>
              <a:t>2</a:t>
            </a:r>
            <a:r>
              <a:rPr lang="en-US" altLang="ja-JP" sz="2800" dirty="0"/>
              <a:t>-     2</a:t>
            </a:r>
            <a:r>
              <a:rPr lang="ja-JP" altLang="en-US" sz="2800" dirty="0"/>
              <a:t>　</a:t>
            </a:r>
            <a:r>
              <a:rPr lang="ja-JP" altLang="en-US" sz="2800" dirty="0" smtClean="0"/>
              <a:t>　　　　　　　　</a:t>
            </a:r>
            <a:r>
              <a:rPr lang="en-US" altLang="ja-JP" sz="2800" dirty="0" err="1" smtClean="0"/>
              <a:t>Joback</a:t>
            </a:r>
            <a:r>
              <a:rPr lang="ja-JP" altLang="en-US" sz="2800" dirty="0" smtClean="0"/>
              <a:t>法</a:t>
            </a:r>
            <a:endParaRPr lang="en-US" altLang="ja-JP" sz="2800" dirty="0" smtClean="0"/>
          </a:p>
          <a:p>
            <a:r>
              <a:rPr lang="ja-JP" altLang="en-US" sz="2800" dirty="0" smtClean="0"/>
              <a:t>　</a:t>
            </a:r>
            <a:r>
              <a:rPr lang="en-US" altLang="ja-JP" sz="2800" dirty="0"/>
              <a:t>-COOH     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　　　　　　　　（寄与分</a:t>
            </a:r>
            <a:r>
              <a:rPr lang="ja-JP" altLang="en-US" sz="2800" dirty="0"/>
              <a:t>の</a:t>
            </a:r>
            <a:r>
              <a:rPr lang="ja-JP" altLang="en-US" sz="2800" dirty="0" smtClean="0"/>
              <a:t>線形和）</a:t>
            </a:r>
            <a:r>
              <a:rPr kumimoji="1" lang="ja-JP" altLang="en-US" sz="2800" dirty="0" smtClean="0"/>
              <a:t>　　　</a:t>
            </a:r>
            <a:endParaRPr kumimoji="1" lang="en-US" altLang="ja-JP" sz="2800" dirty="0" smtClean="0"/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   </a:t>
            </a:r>
            <a:endParaRPr kumimoji="1" lang="ja-JP" altLang="en-US" sz="2800" dirty="0"/>
          </a:p>
        </p:txBody>
      </p:sp>
      <p:pic>
        <p:nvPicPr>
          <p:cNvPr id="4101" name="Picture 5" descr="C:\Users\nishi\Documents\マレイン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132856"/>
            <a:ext cx="4962525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右中かっこ 5"/>
          <p:cNvSpPr/>
          <p:nvPr/>
        </p:nvSpPr>
        <p:spPr>
          <a:xfrm>
            <a:off x="3779912" y="4067074"/>
            <a:ext cx="465038" cy="202622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578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Joback</a:t>
            </a:r>
            <a:r>
              <a:rPr kumimoji="1" lang="ja-JP" altLang="en-US" dirty="0" smtClean="0"/>
              <a:t>　による推算法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340768"/>
                <a:ext cx="9011344" cy="4525963"/>
              </a:xfrm>
            </p:spPr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ja-JP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ja-JP" i="1">
                            <a:latin typeface="Cambria Math"/>
                          </a:rPr>
                          <m:t>𝑐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ja-JP" altLang="ja-JP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ja-JP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𝑏</m:t>
                        </m:r>
                      </m:sub>
                    </m:sSub>
                    <m:sSup>
                      <m:sSupPr>
                        <m:ctrlPr>
                          <a:rPr lang="ja-JP" altLang="ja-JP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ja-JP" altLang="ja-JP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/>
                              </a:rPr>
                              <m:t>0.584+0.965</m:t>
                            </m:r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ja-JP" altLang="ja-JP" i="1">
                                    <a:latin typeface="Cambria Math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altLang="ja-JP" i="1">
                                    <a:latin typeface="Cambria Math"/>
                                  </a:rPr>
                                  <m:t>∆</m:t>
                                </m:r>
                                <m:sSub>
                                  <m:sSubPr>
                                    <m:ctrlPr>
                                      <a:rPr lang="ja-JP" altLang="ja-JP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𝑐</m:t>
                                    </m:r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nary>
                            <m:r>
                              <a:rPr lang="en-US" altLang="ja-JP" i="1"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ja-JP" altLang="ja-JP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ja-JP" altLang="ja-JP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nary>
                                      <m:naryPr>
                                        <m:chr m:val="∑"/>
                                        <m:limLoc m:val="undOvr"/>
                                        <m:subHide m:val="on"/>
                                        <m:supHide m:val="on"/>
                                        <m:ctrlPr>
                                          <a:rPr lang="ja-JP" altLang="ja-JP" i="1">
                                            <a:latin typeface="Cambria Math"/>
                                          </a:rPr>
                                        </m:ctrlPr>
                                      </m:naryPr>
                                      <m:sub/>
                                      <m:sup/>
                                      <m:e>
                                        <m:sSub>
                                          <m:sSubPr>
                                            <m:ctrlPr>
                                              <a:rPr lang="ja-JP" altLang="ja-JP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ja-JP" i="1">
                                                <a:latin typeface="Cambria Math"/>
                                              </a:rPr>
                                              <m:t>∆</m:t>
                                            </m:r>
                                            <m:r>
                                              <a:rPr lang="en-US" altLang="ja-JP" i="1">
                                                <a:latin typeface="Cambria Math"/>
                                              </a:rPr>
                                              <m:t>𝑇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ja-JP" i="1">
                                                <a:latin typeface="Cambria Math"/>
                                              </a:rPr>
                                              <m:t>𝑐</m:t>
                                            </m:r>
                                            <m:r>
                                              <a:rPr lang="en-US" altLang="ja-JP" i="1">
                                                <a:latin typeface="Cambria Math"/>
                                              </a:rPr>
                                              <m:t>,</m:t>
                                            </m:r>
                                            <m:r>
                                              <a:rPr lang="en-US" altLang="ja-JP" i="1">
                                                <a:latin typeface="Cambria Math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e>
                                    </m:nary>
                                  </m:e>
                                </m:d>
                              </m:e>
                              <m:sup>
                                <m:r>
                                  <a:rPr lang="en-US" altLang="ja-JP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altLang="ja-JP" i="1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endParaRPr lang="ja-JP" altLang="ja-JP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ja-JP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ja-JP" i="1">
                            <a:latin typeface="Cambria Math"/>
                          </a:rPr>
                          <m:t>𝑐</m:t>
                        </m:r>
                      </m:sub>
                    </m:sSub>
                    <m:r>
                      <a:rPr lang="en-US" altLang="ja-JP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ja-JP" altLang="ja-JP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/>
                          </a:rPr>
                          <m:t>(0.113+0.0032∗</m:t>
                        </m:r>
                        <m:sSub>
                          <m:sSubPr>
                            <m:ctrlPr>
                              <a:rPr lang="ja-JP" altLang="ja-JP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ja-JP" b="0" i="0" smtClean="0">
                                <a:latin typeface="Cambria Math"/>
                              </a:rPr>
                              <m:t>atoms</m:t>
                            </m:r>
                          </m:sub>
                        </m:sSub>
                        <m:r>
                          <a:rPr lang="en-US" altLang="ja-JP" i="1">
                            <a:latin typeface="Cambria Math"/>
                          </a:rPr>
                          <m:t>−</m:t>
                        </m:r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ja-JP" altLang="ja-JP" i="1"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ja-JP" altLang="ja-JP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ja-JP" i="1">
                                    <a:latin typeface="Cambria Math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altLang="ja-JP" i="1">
                                    <a:latin typeface="Cambria Math"/>
                                  </a:rPr>
                                  <m:t>𝑐</m:t>
                                </m:r>
                                <m:r>
                                  <a:rPr lang="en-US" altLang="ja-JP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altLang="ja-JP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ja-JP" i="1">
                                <a:latin typeface="Cambria Math"/>
                              </a:rPr>
                              <m:t>)</m:t>
                            </m:r>
                          </m:e>
                        </m:nary>
                      </m:e>
                      <m:sup>
                        <m:r>
                          <a:rPr lang="en-US" altLang="ja-JP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ja-JP" altLang="ja-JP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ja-JP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altLang="ja-JP" i="1">
                            <a:latin typeface="Cambria Math"/>
                          </a:rPr>
                          <m:t>𝑐</m:t>
                        </m:r>
                      </m:sub>
                    </m:sSub>
                    <m:r>
                      <a:rPr lang="en-US" altLang="ja-JP" i="1">
                        <a:latin typeface="Cambria Math"/>
                      </a:rPr>
                      <m:t>=17.5+</m:t>
                    </m:r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ja-JP" altLang="ja-JP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ja-JP" altLang="ja-JP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/>
                              </a:rPr>
                              <m:t>𝑐</m:t>
                            </m:r>
                            <m:r>
                              <a:rPr lang="en-US" altLang="ja-JP" i="1">
                                <a:latin typeface="Cambria Math"/>
                              </a:rPr>
                              <m:t>,</m:t>
                            </m:r>
                            <m:r>
                              <a:rPr lang="en-US" altLang="ja-JP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/>
                  <a:t>ここで</a:t>
                </a:r>
                <a:endParaRPr lang="en-US" altLang="ja-JP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ja-JP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ja-JP" i="1">
                            <a:latin typeface="Cambria Math"/>
                          </a:rPr>
                          <m:t>𝑏</m:t>
                        </m:r>
                      </m:sub>
                    </m:sSub>
                    <m:r>
                      <a:rPr lang="en-US" altLang="ja-JP">
                        <a:latin typeface="Cambria Math"/>
                      </a:rPr>
                      <m:t>=198+</m:t>
                    </m:r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ja-JP" altLang="ja-JP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ja-JP" altLang="ja-JP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/>
                              </a:rPr>
                              <m:t>𝑏</m:t>
                            </m:r>
                            <m:r>
                              <a:rPr lang="en-US" altLang="ja-JP" i="1">
                                <a:latin typeface="Cambria Math"/>
                              </a:rPr>
                              <m:t>,</m:t>
                            </m:r>
                            <m:r>
                              <a:rPr lang="en-US" altLang="ja-JP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/>
                  <a:t>　</a:t>
                </a:r>
                <a:r>
                  <a:rPr lang="ja-JP" altLang="en-US" dirty="0" smtClean="0"/>
                  <a:t>　</a:t>
                </a:r>
                <a:r>
                  <a:rPr lang="en-US" altLang="ja-JP" dirty="0" smtClean="0">
                    <a:solidFill>
                      <a:srgbClr val="FF0000"/>
                    </a:solidFill>
                  </a:rPr>
                  <a:t>Tb</a:t>
                </a:r>
                <a:r>
                  <a:rPr lang="ja-JP" altLang="en-US" dirty="0" smtClean="0">
                    <a:solidFill>
                      <a:srgbClr val="FF0000"/>
                    </a:solidFill>
                  </a:rPr>
                  <a:t>の推算精度は高くない</a:t>
                </a:r>
                <a:endParaRPr lang="en-US" altLang="ja-JP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ja-JP" altLang="en-US" dirty="0">
                    <a:solidFill>
                      <a:srgbClr val="FF0000"/>
                    </a:solidFill>
                  </a:rPr>
                  <a:t>　</a:t>
                </a:r>
                <a:r>
                  <a:rPr lang="ja-JP" altLang="en-US" dirty="0" smtClean="0">
                    <a:solidFill>
                      <a:srgbClr val="FF0000"/>
                    </a:solidFill>
                  </a:rPr>
                  <a:t>　　　→</a:t>
                </a:r>
                <a:r>
                  <a:rPr lang="en-US" altLang="ja-JP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altLang="ja-JP" dirty="0" err="1" smtClean="0">
                    <a:solidFill>
                      <a:srgbClr val="FF0000"/>
                    </a:solidFill>
                  </a:rPr>
                  <a:t>Tc</a:t>
                </a:r>
                <a:r>
                  <a:rPr lang="en-US" altLang="ja-JP" dirty="0" smtClean="0">
                    <a:solidFill>
                      <a:srgbClr val="FF0000"/>
                    </a:solidFill>
                  </a:rPr>
                  <a:t>,  ω</a:t>
                </a:r>
                <a:r>
                  <a:rPr lang="ja-JP" altLang="en-US" dirty="0" smtClean="0">
                    <a:solidFill>
                      <a:srgbClr val="FF0000"/>
                    </a:solidFill>
                  </a:rPr>
                  <a:t>に与える誤差をもたらす。</a:t>
                </a:r>
                <a:endParaRPr lang="ja-JP" altLang="ja-JP" dirty="0">
                  <a:solidFill>
                    <a:srgbClr val="FF0000"/>
                  </a:solidFill>
                </a:endParaRPr>
              </a:p>
              <a:p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340768"/>
                <a:ext cx="9011344" cy="4525963"/>
              </a:xfrm>
              <a:blipFill rotWithShape="1">
                <a:blip r:embed="rId2"/>
                <a:stretch>
                  <a:fillRect l="-1759" b="-31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632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pic>
        <p:nvPicPr>
          <p:cNvPr id="2049" name="図 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28600"/>
            <a:ext cx="4578102" cy="5885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5191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873770" y="4095941"/>
            <a:ext cx="5010150" cy="144016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1976144" y="602245"/>
            <a:ext cx="4976216" cy="36004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907704" y="1397444"/>
            <a:ext cx="5010150" cy="144016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049316" y="3933056"/>
            <a:ext cx="20882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Joback</a:t>
            </a:r>
            <a:r>
              <a:rPr kumimoji="1" lang="ja-JP" altLang="en-US" dirty="0" smtClean="0"/>
              <a:t>の方法ではオレイン酸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en-US" altLang="ja-JP" dirty="0" smtClean="0"/>
              <a:t>Tb=913 K</a:t>
            </a:r>
          </a:p>
          <a:p>
            <a:r>
              <a:rPr kumimoji="1" lang="en-US" altLang="ja-JP" dirty="0"/>
              <a:t> </a:t>
            </a:r>
            <a:r>
              <a:rPr kumimoji="1" lang="en-US" altLang="ja-JP" dirty="0" smtClean="0"/>
              <a:t>  </a:t>
            </a:r>
            <a:r>
              <a:rPr kumimoji="1" lang="en-US" altLang="ja-JP" dirty="0" err="1" smtClean="0"/>
              <a:t>Tc</a:t>
            </a:r>
            <a:r>
              <a:rPr kumimoji="1" lang="en-US" altLang="ja-JP" dirty="0" smtClean="0"/>
              <a:t>=1129 K</a:t>
            </a:r>
          </a:p>
          <a:p>
            <a:r>
              <a:rPr lang="ja-JP" altLang="en-US" dirty="0" smtClean="0"/>
              <a:t>と大きな値が得られる。</a:t>
            </a:r>
            <a:endParaRPr lang="en-US" altLang="ja-JP" dirty="0" smtClean="0"/>
          </a:p>
          <a:p>
            <a:r>
              <a:rPr kumimoji="1" lang="en-US" altLang="ja-JP" dirty="0"/>
              <a:t> </a:t>
            </a:r>
            <a:r>
              <a:rPr kumimoji="1" lang="en-US" altLang="ja-JP" dirty="0" smtClean="0"/>
              <a:t>  </a:t>
            </a:r>
            <a:r>
              <a:rPr kumimoji="1" lang="ja-JP" altLang="en-US" dirty="0" smtClean="0"/>
              <a:t>→　実測データでチェック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92543" y="6177459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∑</a:t>
            </a:r>
            <a:r>
              <a:rPr kumimoji="1" lang="en-US" altLang="ja-JP" dirty="0" smtClean="0"/>
              <a:t>Δ</a:t>
            </a:r>
            <a:r>
              <a:rPr kumimoji="1" lang="en-US" altLang="ja-JP" baseline="-25000" dirty="0" smtClean="0"/>
              <a:t>T</a:t>
            </a:r>
            <a:endParaRPr kumimoji="1" lang="ja-JP" altLang="en-US" baseline="-25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652120" y="611394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∑</a:t>
            </a:r>
            <a:r>
              <a:rPr kumimoji="1" lang="en-US" altLang="ja-JP" dirty="0" err="1" smtClean="0"/>
              <a:t>Δ</a:t>
            </a:r>
            <a:r>
              <a:rPr kumimoji="1" lang="en-US" altLang="ja-JP" baseline="-25000" dirty="0" err="1" smtClean="0"/>
              <a:t>Tb</a:t>
            </a:r>
            <a:endParaRPr kumimoji="1" lang="ja-JP" altLang="en-US" baseline="-25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3568" y="45720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寄与分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2267744" y="548680"/>
            <a:ext cx="4616176" cy="2088232"/>
          </a:xfrm>
          <a:prstGeom prst="rect">
            <a:avLst/>
          </a:prstGeom>
          <a:solidFill>
            <a:schemeClr val="tx2">
              <a:lumMod val="20000"/>
              <a:lumOff val="8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981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4326330"/>
              </p:ext>
            </p:extLst>
          </p:nvPr>
        </p:nvGraphicFramePr>
        <p:xfrm>
          <a:off x="1345406" y="807243"/>
          <a:ext cx="7331050" cy="5243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984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1259632" y="908720"/>
            <a:ext cx="64087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オレイン酸では</a:t>
            </a:r>
            <a:r>
              <a:rPr kumimoji="1" lang="en-US" altLang="ja-JP" dirty="0" smtClean="0"/>
              <a:t>,</a:t>
            </a:r>
          </a:p>
          <a:p>
            <a:r>
              <a:rPr lang="en-US" altLang="ja-JP" dirty="0" err="1" smtClean="0"/>
              <a:t>Joback</a:t>
            </a:r>
            <a:r>
              <a:rPr lang="ja-JP" altLang="en-US" dirty="0" smtClean="0"/>
              <a:t>式より</a:t>
            </a:r>
            <a:endParaRPr kumimoji="1" lang="en-US" altLang="ja-JP" dirty="0" smtClean="0"/>
          </a:p>
          <a:p>
            <a:r>
              <a:rPr lang="en-US" altLang="ja-JP" dirty="0" smtClean="0"/>
              <a:t>         0.584+ 0.965 </a:t>
            </a:r>
            <a:r>
              <a:rPr lang="ja-JP" altLang="en-US" dirty="0" smtClean="0"/>
              <a:t>∑</a:t>
            </a:r>
            <a:r>
              <a:rPr lang="en-US" altLang="ja-JP" dirty="0" smtClean="0"/>
              <a:t>Δ</a:t>
            </a:r>
            <a:r>
              <a:rPr lang="en-US" altLang="ja-JP" baseline="-25000" dirty="0" smtClean="0"/>
              <a:t>T</a:t>
            </a:r>
            <a:r>
              <a:rPr lang="ja-JP" altLang="en-US" dirty="0" smtClean="0"/>
              <a:t>－（</a:t>
            </a:r>
            <a:r>
              <a:rPr lang="ja-JP" altLang="en-US" dirty="0"/>
              <a:t> ∑</a:t>
            </a:r>
            <a:r>
              <a:rPr lang="en-US" altLang="ja-JP" dirty="0"/>
              <a:t>Δ</a:t>
            </a:r>
            <a:r>
              <a:rPr lang="en-US" altLang="ja-JP" baseline="-25000" dirty="0"/>
              <a:t>T </a:t>
            </a:r>
            <a:r>
              <a:rPr lang="ja-JP" altLang="en-US" dirty="0" smtClean="0"/>
              <a:t>）</a:t>
            </a:r>
            <a:r>
              <a:rPr lang="en-US" altLang="ja-JP" baseline="30000" dirty="0" smtClean="0"/>
              <a:t>2 </a:t>
            </a:r>
            <a:r>
              <a:rPr lang="en-US" altLang="ja-JP" dirty="0" smtClean="0"/>
              <a:t>= 0.8056</a:t>
            </a:r>
          </a:p>
          <a:p>
            <a:r>
              <a:rPr lang="ja-JP" altLang="en-US" dirty="0" smtClean="0"/>
              <a:t>したがって　</a:t>
            </a:r>
            <a:r>
              <a:rPr lang="en-US" altLang="ja-JP" dirty="0" smtClean="0"/>
              <a:t>T</a:t>
            </a:r>
            <a:r>
              <a:rPr lang="en-US" altLang="ja-JP" baseline="-25000" dirty="0" smtClean="0"/>
              <a:t>b</a:t>
            </a:r>
            <a:r>
              <a:rPr lang="en-US" altLang="ja-JP" dirty="0" smtClean="0"/>
              <a:t>/</a:t>
            </a:r>
            <a:r>
              <a:rPr lang="en-US" altLang="ja-JP" dirty="0" err="1" smtClean="0"/>
              <a:t>T</a:t>
            </a:r>
            <a:r>
              <a:rPr lang="en-US" altLang="ja-JP" baseline="-25000" dirty="0" err="1" smtClean="0"/>
              <a:t>c</a:t>
            </a:r>
            <a:r>
              <a:rPr lang="en-US" altLang="ja-JP" dirty="0" smtClean="0"/>
              <a:t> = 0.8056                         </a:t>
            </a:r>
            <a:r>
              <a:rPr lang="ja-JP" altLang="en-US" dirty="0" smtClean="0"/>
              <a:t>①</a:t>
            </a:r>
            <a:endParaRPr lang="en-US" altLang="ja-JP" dirty="0" smtClean="0"/>
          </a:p>
          <a:p>
            <a:r>
              <a:rPr lang="ja-JP" altLang="en-US" dirty="0"/>
              <a:t>カルボン酸の相関式</a:t>
            </a:r>
            <a:r>
              <a:rPr lang="ja-JP" altLang="en-US" dirty="0" smtClean="0"/>
              <a:t>は</a:t>
            </a:r>
            <a:endParaRPr lang="en-US" altLang="ja-JP" dirty="0" smtClean="0"/>
          </a:p>
          <a:p>
            <a:r>
              <a:rPr lang="en-US" altLang="ja-JP" dirty="0" smtClean="0"/>
              <a:t>Tb/</a:t>
            </a:r>
            <a:r>
              <a:rPr lang="en-US" altLang="ja-JP" dirty="0" err="1" smtClean="0"/>
              <a:t>Tc</a:t>
            </a:r>
            <a:r>
              <a:rPr lang="en-US" altLang="ja-JP" dirty="0" smtClean="0"/>
              <a:t>=</a:t>
            </a:r>
            <a:r>
              <a:rPr lang="ja-JP" altLang="en-US" dirty="0" smtClean="0"/>
              <a:t>　</a:t>
            </a:r>
            <a:r>
              <a:rPr lang="en-US" altLang="ja-JP" dirty="0" smtClean="0"/>
              <a:t>0.920 -0.972x10</a:t>
            </a:r>
            <a:r>
              <a:rPr lang="en-US" altLang="ja-JP" baseline="30000" dirty="0" smtClean="0"/>
              <a:t>-4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Tc</a:t>
            </a:r>
            <a:r>
              <a:rPr lang="en-US" altLang="ja-JP" dirty="0" smtClean="0"/>
              <a:t> + 1.021x10</a:t>
            </a:r>
            <a:r>
              <a:rPr lang="en-US" altLang="ja-JP" baseline="30000" dirty="0" smtClean="0"/>
              <a:t>-06</a:t>
            </a:r>
            <a:r>
              <a:rPr lang="en-US" altLang="ja-JP" dirty="0" smtClean="0"/>
              <a:t> Tc</a:t>
            </a:r>
            <a:r>
              <a:rPr lang="en-US" altLang="ja-JP" baseline="30000" dirty="0" smtClean="0"/>
              <a:t>2 </a:t>
            </a:r>
            <a:r>
              <a:rPr lang="en-US" altLang="ja-JP" dirty="0" smtClean="0"/>
              <a:t>     </a:t>
            </a:r>
            <a:r>
              <a:rPr lang="ja-JP" altLang="en-US" dirty="0" smtClean="0"/>
              <a:t>②</a:t>
            </a:r>
            <a:endParaRPr lang="en-US" altLang="ja-JP" dirty="0" smtClean="0"/>
          </a:p>
          <a:p>
            <a:r>
              <a:rPr lang="ja-JP" altLang="en-US" dirty="0" smtClean="0"/>
              <a:t>①，②より</a:t>
            </a:r>
            <a:r>
              <a:rPr lang="en-US" altLang="ja-JP" dirty="0" smtClean="0"/>
              <a:t>2</a:t>
            </a:r>
            <a:r>
              <a:rPr lang="ja-JP" altLang="en-US" dirty="0" smtClean="0"/>
              <a:t>次方程式の根として</a:t>
            </a:r>
            <a:r>
              <a:rPr lang="en-US" altLang="ja-JP" dirty="0" err="1" smtClean="0"/>
              <a:t>Tc</a:t>
            </a:r>
            <a:r>
              <a:rPr lang="ja-JP" altLang="en-US" dirty="0" smtClean="0"/>
              <a:t>が求められる</a:t>
            </a:r>
            <a:endParaRPr lang="en-US" altLang="ja-JP" dirty="0" smtClean="0"/>
          </a:p>
          <a:p>
            <a:r>
              <a:rPr lang="en-US" altLang="ja-JP" dirty="0" err="1" smtClean="0"/>
              <a:t>Tc</a:t>
            </a:r>
            <a:r>
              <a:rPr lang="en-US" altLang="ja-JP" dirty="0"/>
              <a:t> </a:t>
            </a:r>
            <a:r>
              <a:rPr lang="en-US" altLang="ja-JP" dirty="0" smtClean="0"/>
              <a:t>= 819.2 K</a:t>
            </a:r>
          </a:p>
          <a:p>
            <a:r>
              <a:rPr lang="ja-JP" altLang="en-US" dirty="0" smtClean="0"/>
              <a:t>以下</a:t>
            </a:r>
            <a:r>
              <a:rPr lang="en-US" altLang="ja-JP" dirty="0" err="1" smtClean="0"/>
              <a:t>Joback</a:t>
            </a:r>
            <a:r>
              <a:rPr lang="ja-JP" altLang="en-US" dirty="0" smtClean="0"/>
              <a:t>式により</a:t>
            </a:r>
            <a:endParaRPr lang="en-US" altLang="ja-JP" dirty="0" smtClean="0"/>
          </a:p>
          <a:p>
            <a:r>
              <a:rPr lang="en-US" altLang="ja-JP" dirty="0" smtClean="0"/>
              <a:t>Tb</a:t>
            </a:r>
            <a:r>
              <a:rPr kumimoji="1" lang="en-US" altLang="ja-JP" dirty="0" smtClean="0"/>
              <a:t> = 662.4 K</a:t>
            </a:r>
          </a:p>
          <a:p>
            <a:r>
              <a:rPr lang="en-US" altLang="ja-JP" dirty="0" smtClean="0"/>
              <a:t>Pc=13.00 </a:t>
            </a:r>
            <a:r>
              <a:rPr lang="en-US" altLang="ja-JP" dirty="0" err="1" smtClean="0"/>
              <a:t>MPa</a:t>
            </a:r>
            <a:endParaRPr lang="en-US" altLang="ja-JP" dirty="0" smtClean="0"/>
          </a:p>
          <a:p>
            <a:r>
              <a:rPr kumimoji="1" lang="en-US" altLang="ja-JP" dirty="0" err="1" smtClean="0"/>
              <a:t>Vc</a:t>
            </a:r>
            <a:r>
              <a:rPr kumimoji="1" lang="en-US" altLang="ja-JP" dirty="0" smtClean="0"/>
              <a:t>= 1.00 L/</a:t>
            </a:r>
            <a:r>
              <a:rPr kumimoji="1" lang="en-US" altLang="ja-JP" dirty="0" err="1" smtClean="0"/>
              <a:t>mol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 err="1" smtClean="0"/>
              <a:t>Tc</a:t>
            </a:r>
            <a:r>
              <a:rPr lang="en-US" altLang="ja-JP" dirty="0" smtClean="0"/>
              <a:t>, Tb </a:t>
            </a:r>
            <a:r>
              <a:rPr lang="ja-JP" altLang="en-US" dirty="0" smtClean="0"/>
              <a:t>→　</a:t>
            </a:r>
            <a:r>
              <a:rPr lang="en-US" altLang="ja-JP" dirty="0" err="1" smtClean="0"/>
              <a:t>Clausius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Clapeyron</a:t>
            </a:r>
            <a:r>
              <a:rPr lang="ja-JP" altLang="en-US" dirty="0" smtClean="0"/>
              <a:t>式より　　</a:t>
            </a:r>
            <a:r>
              <a:rPr lang="en-US" altLang="ja-JP" dirty="0" smtClean="0"/>
              <a:t>ω=1.018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041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63688" y="4221088"/>
            <a:ext cx="5472608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諸パラメータを用いて</a:t>
            </a:r>
            <a:r>
              <a:rPr kumimoji="1" lang="en-US" altLang="ja-JP" dirty="0" smtClean="0"/>
              <a:t>BWR</a:t>
            </a:r>
            <a:r>
              <a:rPr kumimoji="1" lang="ja-JP" altLang="en-US" dirty="0" smtClean="0"/>
              <a:t>式で密度（液）を計算したところ，文献値より大きな密度が得られた。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密度</a:t>
            </a:r>
            <a:r>
              <a:rPr kumimoji="1" lang="en-US" altLang="ja-JP" dirty="0" smtClean="0"/>
              <a:t>(20</a:t>
            </a:r>
            <a:r>
              <a:rPr kumimoji="1" lang="ja-JP" altLang="en-US" dirty="0" smtClean="0"/>
              <a:t>℃</a:t>
            </a:r>
            <a:r>
              <a:rPr kumimoji="1" lang="en-US" altLang="ja-JP" dirty="0" smtClean="0"/>
              <a:t>, 1atm)  </a:t>
            </a:r>
            <a:r>
              <a:rPr kumimoji="1" lang="ja-JP" altLang="en-US" dirty="0" smtClean="0"/>
              <a:t>　　　文献値 </a:t>
            </a:r>
            <a:r>
              <a:rPr kumimoji="1" lang="en-US" altLang="ja-JP" dirty="0" smtClean="0"/>
              <a:t>[g/cm3]  </a:t>
            </a:r>
            <a:r>
              <a:rPr kumimoji="1" lang="ja-JP" altLang="en-US" dirty="0" smtClean="0"/>
              <a:t>　　計算値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　　　　　　　　　　　</a:t>
            </a:r>
            <a:r>
              <a:rPr lang="en-US" altLang="ja-JP" dirty="0" smtClean="0"/>
              <a:t>0.898                         1.045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19672" y="3212976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沸点の計算値は実験データより低い</a:t>
            </a:r>
            <a:r>
              <a:rPr kumimoji="1" lang="en-US" altLang="ja-JP" dirty="0" smtClean="0"/>
              <a:t>.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024591"/>
              </p:ext>
            </p:extLst>
          </p:nvPr>
        </p:nvGraphicFramePr>
        <p:xfrm>
          <a:off x="1043608" y="836712"/>
          <a:ext cx="7056784" cy="20882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112"/>
                <a:gridCol w="1008112"/>
                <a:gridCol w="1008112"/>
                <a:gridCol w="1008112"/>
                <a:gridCol w="1008112"/>
                <a:gridCol w="1008112"/>
                <a:gridCol w="1008112"/>
              </a:tblGrid>
              <a:tr h="4176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b.p. 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（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文献値</a:t>
                      </a: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  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Clausis-Clapeyron calc.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BWR calc.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176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[K]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[mmHg]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[MPa]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[MPa]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偏倚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[%]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[MPa]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偏倚　</a:t>
                      </a: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[%]</a:t>
                      </a:r>
                    </a:p>
                  </a:txBody>
                  <a:tcPr marL="9525" marR="9525" marT="9525" marB="0" anchor="ctr"/>
                </a:tc>
              </a:tr>
              <a:tr h="41764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273.15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0.0133289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0.0085089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-36.2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0.008248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-38.1 </a:t>
                      </a:r>
                    </a:p>
                  </a:txBody>
                  <a:tcPr marL="9525" marR="9525" marT="9525" marB="0" anchor="ctr"/>
                </a:tc>
              </a:tr>
              <a:tr h="41764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273.15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0.0006664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0.0005544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-16.8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0.000350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-47.5 </a:t>
                      </a:r>
                    </a:p>
                  </a:txBody>
                  <a:tcPr marL="9525" marR="9525" marT="9525" marB="0" anchor="ctr"/>
                </a:tc>
              </a:tr>
              <a:tr h="41764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273.15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0.0002666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0.000152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-43.0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0.000069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-74.1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48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878</TotalTime>
  <Words>710</Words>
  <Application>Microsoft Office PowerPoint</Application>
  <PresentationFormat>画面に合わせる (4:3)</PresentationFormat>
  <Paragraphs>133</Paragraphs>
  <Slides>17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Office ​​テーマ</vt:lpstr>
      <vt:lpstr>オレイン酸への水素溶解度の 一般化状態式による推算</vt:lpstr>
      <vt:lpstr>オレイン酸へのH2の溶解</vt:lpstr>
      <vt:lpstr>PowerPoint プレゼンテーション</vt:lpstr>
      <vt:lpstr>オレイン酸</vt:lpstr>
      <vt:lpstr>Joback　による推算法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H2を含む系の気液平衡の推算</vt:lpstr>
      <vt:lpstr>相関値による溶解度推算</vt:lpstr>
      <vt:lpstr>相関値による溶解度計算</vt:lpstr>
      <vt:lpstr>mijの推算とfitting</vt:lpstr>
      <vt:lpstr>H2のオレイン酸への溶解度計算</vt:lpstr>
      <vt:lpstr>結　論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オレイン酸への水素溶解度の 一般化状態式による推算</dc:title>
  <dc:creator>nishi</dc:creator>
  <cp:lastModifiedBy>nishi</cp:lastModifiedBy>
  <cp:revision>41</cp:revision>
  <dcterms:created xsi:type="dcterms:W3CDTF">2013-03-07T13:10:56Z</dcterms:created>
  <dcterms:modified xsi:type="dcterms:W3CDTF">2013-03-16T05:00:46Z</dcterms:modified>
</cp:coreProperties>
</file>