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 id="265" r:id="rId7"/>
    <p:sldId id="267" r:id="rId8"/>
    <p:sldId id="262" r:id="rId9"/>
    <p:sldId id="266"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96"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20351;&#12360;&#12427;&#29105;&#21147;&#23398;with&#21566;&#37111;\EOS_CD\&#12304;&#35036;15&#65294;2-1&#12305;REoS&#12395;&#12424;&#12427;CO2&#12398;&#12473;&#12500;&#12494;&#12540;&#12480;&#12523;,&#12496;&#12452;&#12494;&#12540;&#12480;&#12523;.xlsm"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E:\6&#30740;&#31350;\Lydersen-Joback&#27861;&#12398;&#25913;&#33391;\1_&#25512;&#31639;&#22522;&#26412;&#29289;&#24615;&#20516;&#12434;&#29992;&#12356;&#12427;&#35576;&#29289;&#24615;&#12398;&#35336;&#31639;\glymes(&#20816;&#29577;&#20808;&#29983;&#65289;\CO2+Glyme%20%20Solubilit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6&#30740;&#31350;\Lydersen-Joback&#27861;&#12398;&#25913;&#33391;\1_&#25512;&#31639;&#22522;&#26412;&#29289;&#24615;&#20516;&#12434;&#29992;&#12356;&#12427;&#35576;&#29289;&#24615;&#12398;&#35336;&#31639;\glymes(&#20816;&#29577;&#20808;&#29983;&#65289;\CO2+Glyme%20%20Solubility.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9.bin"/></Relationships>
</file>

<file path=ppt/charts/_rels/chart13.xml.rels><?xml version="1.0" encoding="UTF-8" standalone="yes"?>
<Relationships xmlns="http://schemas.openxmlformats.org/package/2006/relationships"><Relationship Id="rId1" Type="http://schemas.openxmlformats.org/officeDocument/2006/relationships/oleObject" Target="file:///D:\6&#30740;&#31350;\00_&#36914;&#34892;&#20013;&#12398;&#30740;&#31350;\Tb&#12392;&#12458;&#12524;&#12452;&#12531;&#37240;\&#36795;_&#12458;&#12524;&#12452;&#12531;&#37240;&#12408;&#12398;&#65320;&#65298;&#12398;&#28342;&#35299;&#24230;2013&#21270;&#24037;&#24180;&#20250;\&#12458;&#12524;&#12452;&#12531;&#37240;&#12408;&#12398;&#27700;&#32032;&#12398;&#28342;&#35299;&#35336;&#31639;.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E:\6&#30740;&#31350;\Lydersen-Joback&#27861;&#12398;&#25913;&#33391;\1_&#25512;&#31639;&#22522;&#26412;&#29289;&#24615;&#20516;&#12434;&#29992;&#12356;&#12427;&#35576;&#29289;&#24615;&#12398;&#35336;&#31639;\glymes(&#20816;&#29577;&#20808;&#29983;&#65289;\CO2-glymes&#39165;&#21644;&#23494;&#24230;.xlsx"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oleObject" Target="file:///E:\6&#30740;&#31350;\Lydersen-Joback&#27861;&#12398;&#25913;&#33391;\1_&#25512;&#31639;&#22522;&#26412;&#29289;&#24615;&#20516;&#12434;&#29992;&#12356;&#12427;&#35576;&#29289;&#24615;&#12398;&#35336;&#31639;\glymes(&#20816;&#29577;&#20808;&#29983;&#65289;\CO2-glymes&#39165;&#21644;&#23494;&#24230;.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6&#30740;&#31350;\Lydersen-Joback&#27861;&#12398;&#25913;&#33391;\0_Lydersen&#27861;&#12398;Tc&#25512;&#31639;&#24615;&#12398;&#25913;&#33391;\1_(Tb_Tc&#65374;&#931;Tck)Lydersen&#27861;&#12398;Tc&#25512;&#31639;&#12398;&#38480;&#30028;&#12392;&#25913;&#3339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6&#30740;&#31350;\Lydersen-Joback&#27861;&#12398;&#25913;&#33391;\0_Lydersen&#27861;&#12398;Tc&#25512;&#31639;&#24615;&#12398;&#25913;&#33391;\1_(Tb_Tc&#65374;&#931;Tck)Lydersen&#27861;&#12398;Tc&#25512;&#31639;&#12398;&#38480;&#30028;&#12392;&#25913;&#3339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6&#30740;&#31350;\Lydersen-Joback&#27861;&#12398;&#25913;&#33391;\0_Lydersen&#27861;&#12398;Tc&#25512;&#31639;&#24615;&#12398;&#25913;&#33391;\0_(Tb_Tc)vsTc&#12398;&#30456;&#3830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6&#30740;&#31350;\Lydersen-Joback&#27861;&#12398;&#25913;&#33391;\0_Lydersen&#27861;&#12398;Tc&#25512;&#31639;&#24615;&#12398;&#25913;&#33391;\0_(Tb_Tc)vsTc&#12398;&#30456;&#38306;.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oleObject" Target="file:///E:\6&#30740;&#31350;\Lydersen-Joback&#27861;&#12398;&#25913;&#33391;\1_&#25512;&#31639;&#22522;&#26412;&#29289;&#24615;&#20516;&#12434;&#29992;&#12356;&#12427;&#35576;&#29289;&#24615;&#12398;&#35336;&#31639;\&#12458;&#12524;&#12452;&#12531;&#37240;CH3(CH2)7CH=(CH2)7COOH\&#12458;&#12524;&#12452;&#12531;&#37240;&#32020;&#29289;&#36074;\1_&#12458;&#12524;&#12452;&#12531;&#37240;&#12497;&#12521;&#12513;&#12540;&#12479;&#27770;&#23450;&#12392;&#32020;&#29289;&#36074;&#27832;&#28857;&#35336;&#31639;(Thiswork&amp;Joback).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87357830271208E-2"/>
          <c:y val="2.1385583503036307E-2"/>
          <c:w val="0.7879351802415554"/>
          <c:h val="0.87830701692380009"/>
        </c:manualLayout>
      </c:layout>
      <c:scatterChart>
        <c:scatterStyle val="smoothMarker"/>
        <c:varyColors val="0"/>
        <c:ser>
          <c:idx val="5"/>
          <c:order val="1"/>
          <c:tx>
            <c:v>285K</c:v>
          </c:tx>
          <c:spPr>
            <a:ln w="15875">
              <a:solidFill>
                <a:schemeClr val="tx1"/>
              </a:solidFill>
              <a:prstDash val="solid"/>
            </a:ln>
          </c:spPr>
          <c:marker>
            <c:symbol val="none"/>
          </c:marker>
          <c:xVal>
            <c:numRef>
              <c:f>データ!$H$4:$H$253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データ!$I$4:$I$253</c:f>
              <c:numCache>
                <c:formatCode>General</c:formatCode>
                <c:ptCount val="250"/>
                <c:pt idx="0">
                  <c:v>40.170497032415099</c:v>
                </c:pt>
                <c:pt idx="1">
                  <c:v>17.462023794788319</c:v>
                </c:pt>
                <c:pt idx="2">
                  <c:v>8.4310491659709612</c:v>
                </c:pt>
                <c:pt idx="3">
                  <c:v>4.5876305280877521</c:v>
                </c:pt>
                <c:pt idx="4">
                  <c:v>2.9848139014623993</c:v>
                </c:pt>
                <c:pt idx="5">
                  <c:v>2.4213036400445618</c:v>
                </c:pt>
                <c:pt idx="6">
                  <c:v>2.3548987408022244</c:v>
                </c:pt>
                <c:pt idx="7">
                  <c:v>2.5238988728063672</c:v>
                </c:pt>
                <c:pt idx="8">
                  <c:v>2.7964718807350732</c:v>
                </c:pt>
                <c:pt idx="9">
                  <c:v>3.1047007119372192</c:v>
                </c:pt>
                <c:pt idx="10">
                  <c:v>3.413552211236329</c:v>
                </c:pt>
                <c:pt idx="11">
                  <c:v>3.7054454783636612</c:v>
                </c:pt>
                <c:pt idx="12">
                  <c:v>3.9722404598233374</c:v>
                </c:pt>
                <c:pt idx="13">
                  <c:v>4.2109384197285848</c:v>
                </c:pt>
                <c:pt idx="14">
                  <c:v>4.4213165180325245</c:v>
                </c:pt>
                <c:pt idx="15">
                  <c:v>4.6046040776156261</c:v>
                </c:pt>
                <c:pt idx="16">
                  <c:v>4.7627350315852821</c:v>
                </c:pt>
                <c:pt idx="17">
                  <c:v>4.8979257993231453</c:v>
                </c:pt>
                <c:pt idx="18">
                  <c:v>5.0124398397325622</c:v>
                </c:pt>
                <c:pt idx="19">
                  <c:v>5.108460371194937</c:v>
                </c:pt>
                <c:pt idx="20">
                  <c:v>5.1880260188798815</c:v>
                </c:pt>
                <c:pt idx="21">
                  <c:v>5.2530029471847994</c:v>
                </c:pt>
                <c:pt idx="22">
                  <c:v>5.3050778616910854</c:v>
                </c:pt>
                <c:pt idx="23">
                  <c:v>5.3457626025043279</c:v>
                </c:pt>
                <c:pt idx="24">
                  <c:v>5.3764048098367709</c:v>
                </c:pt>
                <c:pt idx="25">
                  <c:v>5.398201395203972</c:v>
                </c:pt>
                <c:pt idx="26">
                  <c:v>5.4122129110213599</c:v>
                </c:pt>
                <c:pt idx="27">
                  <c:v>5.4193777347953764</c:v>
                </c:pt>
                <c:pt idx="28">
                  <c:v>5.4205254825998157</c:v>
                </c:pt>
                <c:pt idx="29">
                  <c:v>5.4163893665695912</c:v>
                </c:pt>
                <c:pt idx="30">
                  <c:v>5.4076173893627217</c:v>
                </c:pt>
                <c:pt idx="31">
                  <c:v>5.3947823718235757</c:v>
                </c:pt>
                <c:pt idx="32">
                  <c:v>5.3783908673372434</c:v>
                </c:pt>
                <c:pt idx="33">
                  <c:v>5.3588910455260432</c:v>
                </c:pt>
                <c:pt idx="34">
                  <c:v>5.3366796401641023</c:v>
                </c:pt>
                <c:pt idx="35">
                  <c:v>5.3121080584272935</c:v>
                </c:pt>
                <c:pt idx="36">
                  <c:v>5.2854877451758151</c:v>
                </c:pt>
                <c:pt idx="37">
                  <c:v>5.2570948895560914</c:v>
                </c:pt>
                <c:pt idx="38">
                  <c:v>5.2271745534381404</c:v>
                </c:pt>
                <c:pt idx="39">
                  <c:v>5.1959442930497719</c:v>
                </c:pt>
                <c:pt idx="40">
                  <c:v>5.1635973371943136</c:v>
                </c:pt>
                <c:pt idx="41">
                  <c:v>5.1303053779513244</c:v>
                </c:pt>
                <c:pt idx="42">
                  <c:v>5.096221022908713</c:v>
                </c:pt>
                <c:pt idx="43">
                  <c:v>5.0614799518122755</c:v>
                </c:pt>
                <c:pt idx="44">
                  <c:v>5.0262028150409304</c:v>
                </c:pt>
                <c:pt idx="45">
                  <c:v>4.9904969064870111</c:v>
                </c:pt>
                <c:pt idx="46">
                  <c:v>4.9544576391891999</c:v>
                </c:pt>
                <c:pt idx="47">
                  <c:v>4.9181698483726004</c:v>
                </c:pt>
                <c:pt idx="48">
                  <c:v>4.881708943337097</c:v>
                </c:pt>
                <c:pt idx="49">
                  <c:v>4.8451419268445948</c:v>
                </c:pt>
                <c:pt idx="50">
                  <c:v>4.8085282982357347</c:v>
                </c:pt>
                <c:pt idx="51">
                  <c:v>4.7719208544093785</c:v>
                </c:pt>
                <c:pt idx="52">
                  <c:v>4.7353664009813006</c:v>
                </c:pt>
                <c:pt idx="53">
                  <c:v>4.6989063843645296</c:v>
                </c:pt>
                <c:pt idx="54">
                  <c:v>4.6625774541498393</c:v>
                </c:pt>
                <c:pt idx="55">
                  <c:v>4.6264119639824335</c:v>
                </c:pt>
                <c:pt idx="56">
                  <c:v>4.5904384181051583</c:v>
                </c:pt>
                <c:pt idx="57">
                  <c:v>4.5546818698480331</c:v>
                </c:pt>
                <c:pt idx="58">
                  <c:v>4.5191642775702139</c:v>
                </c:pt>
                <c:pt idx="59">
                  <c:v>4.4839048228875651</c:v>
                </c:pt>
                <c:pt idx="60">
                  <c:v>4.448920195433268</c:v>
                </c:pt>
                <c:pt idx="61">
                  <c:v>4.4142248478883603</c:v>
                </c:pt>
                <c:pt idx="62">
                  <c:v>4.3798312245737527</c:v>
                </c:pt>
                <c:pt idx="63">
                  <c:v>4.3457499665063475</c:v>
                </c:pt>
                <c:pt idx="64">
                  <c:v>4.3119900954817396</c:v>
                </c:pt>
                <c:pt idx="65">
                  <c:v>4.2785591794483642</c:v>
                </c:pt>
                <c:pt idx="66">
                  <c:v>4.2454634811770058</c:v>
                </c:pt>
                <c:pt idx="67">
                  <c:v>4.2127080920007733</c:v>
                </c:pt>
                <c:pt idx="68">
                  <c:v>4.1802970521995766</c:v>
                </c:pt>
                <c:pt idx="69">
                  <c:v>4.1482334594263843</c:v>
                </c:pt>
                <c:pt idx="70">
                  <c:v>4.116519566416903</c:v>
                </c:pt>
                <c:pt idx="71">
                  <c:v>4.0851568690872</c:v>
                </c:pt>
                <c:pt idx="72">
                  <c:v>4.0541461860027415</c:v>
                </c:pt>
                <c:pt idx="73">
                  <c:v>4.0234877300954812</c:v>
                </c:pt>
                <c:pt idx="74">
                  <c:v>3.9931811734110871</c:v>
                </c:pt>
                <c:pt idx="75">
                  <c:v>3.963225705584775</c:v>
                </c:pt>
                <c:pt idx="76">
                  <c:v>3.9336200866700683</c:v>
                </c:pt>
                <c:pt idx="77">
                  <c:v>3.9043626948790577</c:v>
                </c:pt>
                <c:pt idx="78">
                  <c:v>3.8754515697343752</c:v>
                </c:pt>
                <c:pt idx="79">
                  <c:v>3.8468844510811699</c:v>
                </c:pt>
                <c:pt idx="80">
                  <c:v>3.8186588143612523</c:v>
                </c:pt>
                <c:pt idx="81">
                  <c:v>3.7907719025104214</c:v>
                </c:pt>
                <c:pt idx="82">
                  <c:v>3.7632207548033763</c:v>
                </c:pt>
                <c:pt idx="83">
                  <c:v>3.7360022329378988</c:v>
                </c:pt>
                <c:pt idx="84">
                  <c:v>3.7091130446207954</c:v>
                </c:pt>
                <c:pt idx="85">
                  <c:v>3.6825497648919998</c:v>
                </c:pt>
                <c:pt idx="86">
                  <c:v>3.6563088553998799</c:v>
                </c:pt>
                <c:pt idx="87">
                  <c:v>3.6303866818198833</c:v>
                </c:pt>
                <c:pt idx="88">
                  <c:v>3.6047795295899281</c:v>
                </c:pt>
                <c:pt idx="89">
                  <c:v>3.5794836181191467</c:v>
                </c:pt>
                <c:pt idx="90">
                  <c:v>3.5544951136114866</c:v>
                </c:pt>
                <c:pt idx="91">
                  <c:v>3.5298101406321565</c:v>
                </c:pt>
                <c:pt idx="92">
                  <c:v>3.5054247925326831</c:v>
                </c:pt>
                <c:pt idx="93">
                  <c:v>3.4813351408394366</c:v>
                </c:pt>
                <c:pt idx="94">
                  <c:v>3.4575372437005525</c:v>
                </c:pt>
                <c:pt idx="95">
                  <c:v>3.4340271534773503</c:v>
                </c:pt>
                <c:pt idx="96">
                  <c:v>3.4108009235582895</c:v>
                </c:pt>
                <c:pt idx="97">
                  <c:v>3.3878546144662827</c:v>
                </c:pt>
                <c:pt idx="98">
                  <c:v>3.3651842993236607</c:v>
                </c:pt>
                <c:pt idx="99">
                  <c:v>3.3427860687331834</c:v>
                </c:pt>
                <c:pt idx="100">
                  <c:v>3.3206560351281365</c:v>
                </c:pt>
                <c:pt idx="101">
                  <c:v>3.2987903366397644</c:v>
                </c:pt>
                <c:pt idx="102">
                  <c:v>3.2771851405258792</c:v>
                </c:pt>
                <c:pt idx="103">
                  <c:v>3.2558366462005672</c:v>
                </c:pt>
                <c:pt idx="104">
                  <c:v>3.2347410879012952</c:v>
                </c:pt>
                <c:pt idx="105">
                  <c:v>3.2138947370264992</c:v>
                </c:pt>
                <c:pt idx="106">
                  <c:v>3.1932939041737547</c:v>
                </c:pt>
                <c:pt idx="107">
                  <c:v>3.1729349409059804</c:v>
                </c:pt>
                <c:pt idx="108">
                  <c:v>3.1528142412706721</c:v>
                </c:pt>
                <c:pt idx="109">
                  <c:v>3.1329282430949656</c:v>
                </c:pt>
                <c:pt idx="110">
                  <c:v>3.113273429077311</c:v>
                </c:pt>
                <c:pt idx="111">
                  <c:v>3.0938463276947159</c:v>
                </c:pt>
                <c:pt idx="112">
                  <c:v>3.0746435139428572</c:v>
                </c:pt>
                <c:pt idx="113">
                  <c:v>3.0556616099248255</c:v>
                </c:pt>
                <c:pt idx="114">
                  <c:v>3.0368972853029188</c:v>
                </c:pt>
                <c:pt idx="115">
                  <c:v>3.0183472576266146</c:v>
                </c:pt>
                <c:pt idx="116">
                  <c:v>3.000008292548721</c:v>
                </c:pt>
                <c:pt idx="117">
                  <c:v>2.9818772039406589</c:v>
                </c:pt>
                <c:pt idx="118">
                  <c:v>2.9639508539168715</c:v>
                </c:pt>
                <c:pt idx="119">
                  <c:v>2.9462261527774865</c:v>
                </c:pt>
                <c:pt idx="120">
                  <c:v>2.9287000588775678</c:v>
                </c:pt>
                <c:pt idx="121">
                  <c:v>2.91136957843056</c:v>
                </c:pt>
                <c:pt idx="122">
                  <c:v>2.8942317652528748</c:v>
                </c:pt>
                <c:pt idx="123">
                  <c:v>2.8772837204559538</c:v>
                </c:pt>
                <c:pt idx="124">
                  <c:v>2.8605225920915953</c:v>
                </c:pt>
                <c:pt idx="125">
                  <c:v>2.8439455747558262</c:v>
                </c:pt>
                <c:pt idx="126">
                  <c:v>2.8275499091561307</c:v>
                </c:pt>
                <c:pt idx="127">
                  <c:v>2.8113328816464351</c:v>
                </c:pt>
                <c:pt idx="128">
                  <c:v>2.7952918237338453</c:v>
                </c:pt>
                <c:pt idx="129">
                  <c:v>2.7794241115607967</c:v>
                </c:pt>
                <c:pt idx="130">
                  <c:v>2.7637271653659372</c:v>
                </c:pt>
                <c:pt idx="131">
                  <c:v>2.7481984489267743</c:v>
                </c:pt>
                <c:pt idx="132">
                  <c:v>2.7328354689868437</c:v>
                </c:pt>
                <c:pt idx="133">
                  <c:v>2.7176357746699051</c:v>
                </c:pt>
                <c:pt idx="134">
                  <c:v>2.7025969568834469</c:v>
                </c:pt>
                <c:pt idx="135">
                  <c:v>2.6877166477135703</c:v>
                </c:pt>
                <c:pt idx="136">
                  <c:v>2.6729925198131332</c:v>
                </c:pt>
                <c:pt idx="137">
                  <c:v>2.6584222857848543</c:v>
                </c:pt>
                <c:pt idx="138">
                  <c:v>2.6440036975609202</c:v>
                </c:pt>
                <c:pt idx="139">
                  <c:v>2.6297345457805035</c:v>
                </c:pt>
                <c:pt idx="140">
                  <c:v>2.6156126591664344</c:v>
                </c:pt>
                <c:pt idx="141">
                  <c:v>2.6016359039021784</c:v>
                </c:pt>
                <c:pt idx="142">
                  <c:v>2.5878021830101376</c:v>
                </c:pt>
                <c:pt idx="143">
                  <c:v>2.5741094357322027</c:v>
                </c:pt>
                <c:pt idx="144">
                  <c:v>2.5605556369133753</c:v>
                </c:pt>
                <c:pt idx="145">
                  <c:v>2.5471387963892056</c:v>
                </c:pt>
                <c:pt idx="146">
                  <c:v>2.5338569583777018</c:v>
                </c:pt>
                <c:pt idx="147">
                  <c:v>2.5207082008763018</c:v>
                </c:pt>
                <c:pt idx="148">
                  <c:v>2.5076906350644284</c:v>
                </c:pt>
                <c:pt idx="149">
                  <c:v>2.4948024047120829</c:v>
                </c:pt>
                <c:pt idx="150">
                  <c:v>2.482041685594889</c:v>
                </c:pt>
                <c:pt idx="151">
                  <c:v>2.469406684915934</c:v>
                </c:pt>
                <c:pt idx="152">
                  <c:v>2.4568956407347176</c:v>
                </c:pt>
                <c:pt idx="153">
                  <c:v>2.4445068214034786</c:v>
                </c:pt>
                <c:pt idx="154">
                  <c:v>2.4322385250111087</c:v>
                </c:pt>
                <c:pt idx="155">
                  <c:v>2.4200890788348666</c:v>
                </c:pt>
                <c:pt idx="156">
                  <c:v>2.4080568388000341</c:v>
                </c:pt>
                <c:pt idx="157">
                  <c:v>2.3961401889476508</c:v>
                </c:pt>
                <c:pt idx="158">
                  <c:v>2.3843375409104288</c:v>
                </c:pt>
                <c:pt idx="159">
                  <c:v>2.3726473333969298</c:v>
                </c:pt>
                <c:pt idx="160">
                  <c:v>2.3610680316840487</c:v>
                </c:pt>
                <c:pt idx="161">
                  <c:v>2.349598127117861</c:v>
                </c:pt>
                <c:pt idx="162">
                  <c:v>2.3382361366228337</c:v>
                </c:pt>
                <c:pt idx="163">
                  <c:v>2.3269806022194106</c:v>
                </c:pt>
                <c:pt idx="164">
                  <c:v>2.3158300905499618</c:v>
                </c:pt>
                <c:pt idx="165">
                  <c:v>2.304783192413066</c:v>
                </c:pt>
                <c:pt idx="166">
                  <c:v>2.2938385223060926</c:v>
                </c:pt>
                <c:pt idx="167">
                  <c:v>2.2829947179760324</c:v>
                </c:pt>
                <c:pt idx="168">
                  <c:v>2.2722504399785208</c:v>
                </c:pt>
                <c:pt idx="169">
                  <c:v>2.2616043712449887</c:v>
                </c:pt>
                <c:pt idx="170">
                  <c:v>2.2510552166578655</c:v>
                </c:pt>
                <c:pt idx="171">
                  <c:v>2.2406017026337457</c:v>
                </c:pt>
                <c:pt idx="172">
                  <c:v>2.2302425767144545</c:v>
                </c:pt>
                <c:pt idx="173">
                  <c:v>2.219976607165894</c:v>
                </c:pt>
                <c:pt idx="174">
                  <c:v>2.2098025825845902</c:v>
                </c:pt>
                <c:pt idx="175">
                  <c:v>2.1997193115118385</c:v>
                </c:pt>
                <c:pt idx="176">
                  <c:v>2.1897256220553394</c:v>
                </c:pt>
                <c:pt idx="177">
                  <c:v>2.179820361518221</c:v>
                </c:pt>
                <c:pt idx="178">
                  <c:v>2.1700023960353394</c:v>
                </c:pt>
                <c:pt idx="179">
                  <c:v>2.1602706102167435</c:v>
                </c:pt>
                <c:pt idx="180">
                  <c:v>2.1506239067981965</c:v>
                </c:pt>
                <c:pt idx="181">
                  <c:v>2.1410612062986369</c:v>
                </c:pt>
                <c:pt idx="182">
                  <c:v>2.1315814466844616</c:v>
                </c:pt>
                <c:pt idx="183">
                  <c:v>2.1221835830405245</c:v>
                </c:pt>
                <c:pt idx="184">
                  <c:v>2.1128665872477255</c:v>
                </c:pt>
                <c:pt idx="185">
                  <c:v>2.10362944766708</c:v>
                </c:pt>
                <c:pt idx="186">
                  <c:v>2.0944711688301503</c:v>
                </c:pt>
                <c:pt idx="187">
                  <c:v>2.0853907711357271</c:v>
                </c:pt>
                <c:pt idx="188">
                  <c:v>2.0763872905526393</c:v>
                </c:pt>
                <c:pt idx="189">
                  <c:v>2.0674597783285869</c:v>
                </c:pt>
                <c:pt idx="190">
                  <c:v>2.0586073007048751</c:v>
                </c:pt>
                <c:pt idx="191">
                  <c:v>2.0498289386369404</c:v>
                </c:pt>
                <c:pt idx="192">
                  <c:v>2.0411237875205597</c:v>
                </c:pt>
                <c:pt idx="193">
                  <c:v>2.0324909569236254</c:v>
                </c:pt>
                <c:pt idx="194">
                  <c:v>2.0239295703233839</c:v>
                </c:pt>
                <c:pt idx="195">
                  <c:v>2.0154387648490246</c:v>
                </c:pt>
                <c:pt idx="196">
                  <c:v>2.0070176910295121</c:v>
                </c:pt>
                <c:pt idx="197">
                  <c:v>1.9986655125465627</c:v>
                </c:pt>
                <c:pt idx="198">
                  <c:v>1.9903814059926512</c:v>
                </c:pt>
                <c:pt idx="199">
                  <c:v>1.9821645606339566</c:v>
                </c:pt>
                <c:pt idx="200">
                  <c:v>1.9740141781781346</c:v>
                </c:pt>
                <c:pt idx="201">
                  <c:v>1.9659294725468266</c:v>
                </c:pt>
                <c:pt idx="202">
                  <c:v>1.9579096696528024</c:v>
                </c:pt>
                <c:pt idx="203">
                  <c:v>1.9499540071816406</c:v>
                </c:pt>
                <c:pt idx="204">
                  <c:v>1.942061734377855</c:v>
                </c:pt>
                <c:pt idx="205">
                  <c:v>1.9342321118353709</c:v>
                </c:pt>
                <c:pt idx="206">
                  <c:v>1.9264644112922609</c:v>
                </c:pt>
                <c:pt idx="207">
                  <c:v>1.9187579154296517</c:v>
                </c:pt>
                <c:pt idx="208">
                  <c:v>1.9111119176747104</c:v>
                </c:pt>
                <c:pt idx="209">
                  <c:v>1.9035257220076305</c:v>
                </c:pt>
                <c:pt idx="210">
                  <c:v>1.8959986427725226</c:v>
                </c:pt>
                <c:pt idx="211">
                  <c:v>1.8885300044921389</c:v>
                </c:pt>
                <c:pt idx="212">
                  <c:v>1.8811191416863373</c:v>
                </c:pt>
                <c:pt idx="213">
                  <c:v>1.8737653986942155</c:v>
                </c:pt>
                <c:pt idx="214">
                  <c:v>1.8664681294998313</c:v>
                </c:pt>
                <c:pt idx="215">
                  <c:v>1.8592266975614316</c:v>
                </c:pt>
                <c:pt idx="216">
                  <c:v>1.8520404756441184</c:v>
                </c:pt>
                <c:pt idx="217">
                  <c:v>1.8449088456558775</c:v>
                </c:pt>
                <c:pt idx="218">
                  <c:v>1.8378311984868922</c:v>
                </c:pt>
                <c:pt idx="219">
                  <c:v>1.8308069338520792</c:v>
                </c:pt>
                <c:pt idx="220">
                  <c:v>1.8238354601367706</c:v>
                </c:pt>
                <c:pt idx="221">
                  <c:v>1.8169161942454815</c:v>
                </c:pt>
                <c:pt idx="222">
                  <c:v>1.8100485614536872</c:v>
                </c:pt>
                <c:pt idx="223">
                  <c:v>1.8032319952625551</c:v>
                </c:pt>
                <c:pt idx="224">
                  <c:v>1.7964659372565586</c:v>
                </c:pt>
                <c:pt idx="225">
                  <c:v>1.7897498369639198</c:v>
                </c:pt>
                <c:pt idx="226">
                  <c:v>1.7830831517198109</c:v>
                </c:pt>
                <c:pt idx="227">
                  <c:v>1.776465346532264</c:v>
                </c:pt>
                <c:pt idx="228">
                  <c:v>1.769895893950721</c:v>
                </c:pt>
                <c:pt idx="229">
                  <c:v>1.7633742739371783</c:v>
                </c:pt>
                <c:pt idx="230">
                  <c:v>1.756899973739857</c:v>
                </c:pt>
                <c:pt idx="231">
                  <c:v>1.7504724877693583</c:v>
                </c:pt>
                <c:pt idx="232">
                  <c:v>1.7440913174772403</c:v>
                </c:pt>
                <c:pt idx="233">
                  <c:v>1.7377559712369655</c:v>
                </c:pt>
                <c:pt idx="234">
                  <c:v>1.731465964227177</c:v>
                </c:pt>
                <c:pt idx="235">
                  <c:v>1.7252208183172379</c:v>
                </c:pt>
                <c:pt idx="236">
                  <c:v>1.7190200619550029</c:v>
                </c:pt>
                <c:pt idx="237">
                  <c:v>1.7128632300567563</c:v>
                </c:pt>
                <c:pt idx="238">
                  <c:v>1.7067498638992884</c:v>
                </c:pt>
                <c:pt idx="239">
                  <c:v>1.7006795110140474</c:v>
                </c:pt>
                <c:pt idx="240">
                  <c:v>1.6946517250833359</c:v>
                </c:pt>
                <c:pt idx="241">
                  <c:v>1.6886660658384995</c:v>
                </c:pt>
                <c:pt idx="242">
                  <c:v>1.6827220989600702</c:v>
                </c:pt>
                <c:pt idx="243">
                  <c:v>1.6768193959798192</c:v>
                </c:pt>
                <c:pt idx="244">
                  <c:v>1.6709575341846836</c:v>
                </c:pt>
                <c:pt idx="245">
                  <c:v>1.6651360965225204</c:v>
                </c:pt>
                <c:pt idx="246">
                  <c:v>1.6593546715096554</c:v>
                </c:pt>
                <c:pt idx="247">
                  <c:v>1.6536128531401841</c:v>
                </c:pt>
                <c:pt idx="248">
                  <c:v>1.6479102407969921</c:v>
                </c:pt>
                <c:pt idx="249">
                  <c:v>1.6422464391644527</c:v>
                </c:pt>
              </c:numCache>
            </c:numRef>
          </c:yVal>
          <c:smooth val="1"/>
        </c:ser>
        <c:ser>
          <c:idx val="6"/>
          <c:order val="2"/>
          <c:tx>
            <c:v>304K</c:v>
          </c:tx>
          <c:spPr>
            <a:ln w="15875">
              <a:solidFill>
                <a:schemeClr val="tx1"/>
              </a:solidFill>
              <a:prstDash val="solid"/>
            </a:ln>
          </c:spPr>
          <c:marker>
            <c:symbol val="none"/>
          </c:marker>
          <c:xVal>
            <c:numRef>
              <c:f>データ!$J$4:$J$253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データ!$K$4:$K$253</c:f>
              <c:numCache>
                <c:formatCode>General</c:formatCode>
                <c:ptCount val="250"/>
                <c:pt idx="0">
                  <c:v>57.940102733384016</c:v>
                </c:pt>
                <c:pt idx="1">
                  <c:v>30.907614381838833</c:v>
                </c:pt>
                <c:pt idx="2">
                  <c:v>19.230458732877697</c:v>
                </c:pt>
                <c:pt idx="3">
                  <c:v>13.586379871435049</c:v>
                </c:pt>
                <c:pt idx="4">
                  <c:v>10.675132565341473</c:v>
                </c:pt>
                <c:pt idx="5">
                  <c:v>9.117152493211977</c:v>
                </c:pt>
                <c:pt idx="6">
                  <c:v>8.2696026493249484</c:v>
                </c:pt>
                <c:pt idx="7">
                  <c:v>7.809307141638123</c:v>
                </c:pt>
                <c:pt idx="8">
                  <c:v>7.5646122506732798</c:v>
                </c:pt>
                <c:pt idx="9">
                  <c:v>7.4406084499950316</c:v>
                </c:pt>
                <c:pt idx="10">
                  <c:v>7.3832910815035433</c:v>
                </c:pt>
                <c:pt idx="11">
                  <c:v>7.3613440267952708</c:v>
                </c:pt>
                <c:pt idx="12">
                  <c:v>7.3564339153672442</c:v>
                </c:pt>
                <c:pt idx="13">
                  <c:v>7.357836753743638</c:v>
                </c:pt>
                <c:pt idx="14">
                  <c:v>7.3593682408629455</c:v>
                </c:pt>
                <c:pt idx="15">
                  <c:v>7.3575844742395029</c:v>
                </c:pt>
                <c:pt idx="16">
                  <c:v>7.3507050728665906</c:v>
                </c:pt>
                <c:pt idx="17">
                  <c:v>7.337957924606286</c:v>
                </c:pt>
                <c:pt idx="18">
                  <c:v>7.3191754782197949</c:v>
                </c:pt>
                <c:pt idx="19">
                  <c:v>7.2945439119947446</c:v>
                </c:pt>
                <c:pt idx="20">
                  <c:v>7.2644466518656827</c:v>
                </c:pt>
                <c:pt idx="21">
                  <c:v>7.2293668466269949</c:v>
                </c:pt>
                <c:pt idx="22">
                  <c:v>7.1898270383322993</c:v>
                </c:pt>
                <c:pt idx="23">
                  <c:v>7.1463524546227815</c:v>
                </c:pt>
                <c:pt idx="24">
                  <c:v>7.0994493544357757</c:v>
                </c:pt>
                <c:pt idx="25">
                  <c:v>7.0495929640035673</c:v>
                </c:pt>
                <c:pt idx="26">
                  <c:v>6.9972214927890972</c:v>
                </c:pt>
                <c:pt idx="27">
                  <c:v>6.9427339611651115</c:v>
                </c:pt>
                <c:pt idx="28">
                  <c:v>6.8864903696492004</c:v>
                </c:pt>
                <c:pt idx="29">
                  <c:v>6.8288132564252972</c:v>
                </c:pt>
                <c:pt idx="30">
                  <c:v>6.769990026942982</c:v>
                </c:pt>
                <c:pt idx="31">
                  <c:v>6.7102756602444664</c:v>
                </c:pt>
                <c:pt idx="32">
                  <c:v>6.6498955418197205</c:v>
                </c:pt>
                <c:pt idx="33">
                  <c:v>6.5890482682647189</c:v>
                </c:pt>
                <c:pt idx="34">
                  <c:v>6.5279083317077014</c:v>
                </c:pt>
                <c:pt idx="35">
                  <c:v>6.4666286329261515</c:v>
                </c:pt>
                <c:pt idx="36">
                  <c:v>6.4053427985874007</c:v>
                </c:pt>
                <c:pt idx="37">
                  <c:v>6.3441672949394796</c:v>
                </c:pt>
                <c:pt idx="38">
                  <c:v>6.2832033407768852</c:v>
                </c:pt>
                <c:pt idx="39">
                  <c:v>6.2225386287641147</c:v>
                </c:pt>
                <c:pt idx="40">
                  <c:v>6.1622488676653759</c:v>
                </c:pt>
                <c:pt idx="41">
                  <c:v>6.1023991596745981</c:v>
                </c:pt>
                <c:pt idx="42">
                  <c:v>6.0430452275198254</c:v>
                </c:pt>
                <c:pt idx="43">
                  <c:v>5.9842345057688435</c:v>
                </c:pt>
                <c:pt idx="44">
                  <c:v>5.9260071100816596</c:v>
                </c:pt>
                <c:pt idx="45">
                  <c:v>5.8683966972342443</c:v>
                </c:pt>
                <c:pt idx="46">
                  <c:v>5.8114312277042588</c:v>
                </c:pt>
                <c:pt idx="47">
                  <c:v>5.7551336415449477</c:v>
                </c:pt>
                <c:pt idx="48">
                  <c:v>5.6995224572293361</c:v>
                </c:pt>
                <c:pt idx="49">
                  <c:v>5.6446123021538765</c:v>
                </c:pt>
                <c:pt idx="50">
                  <c:v>5.5904143825656023</c:v>
                </c:pt>
                <c:pt idx="51">
                  <c:v>5.5369368998274897</c:v>
                </c:pt>
                <c:pt idx="52">
                  <c:v>5.4841854191651933</c:v>
                </c:pt>
                <c:pt idx="53">
                  <c:v>5.4321631963428372</c:v>
                </c:pt>
                <c:pt idx="54">
                  <c:v>5.3808714670923994</c:v>
                </c:pt>
                <c:pt idx="55">
                  <c:v>5.3303097035652858</c:v>
                </c:pt>
                <c:pt idx="56">
                  <c:v>5.2804758415804711</c:v>
                </c:pt>
                <c:pt idx="57">
                  <c:v>5.2313664820052574</c:v>
                </c:pt>
                <c:pt idx="58">
                  <c:v>5.1829770692167614</c:v>
                </c:pt>
                <c:pt idx="59">
                  <c:v>5.1353020492493675</c:v>
                </c:pt>
                <c:pt idx="60">
                  <c:v>5.0883350099305913</c:v>
                </c:pt>
                <c:pt idx="61">
                  <c:v>5.0420688050406968</c:v>
                </c:pt>
                <c:pt idx="62">
                  <c:v>4.996495664295777</c:v>
                </c:pt>
                <c:pt idx="63">
                  <c:v>4.9516072907462476</c:v>
                </c:pt>
                <c:pt idx="64">
                  <c:v>4.9073949469995526</c:v>
                </c:pt>
                <c:pt idx="65">
                  <c:v>4.8638495315143251</c:v>
                </c:pt>
                <c:pt idx="66">
                  <c:v>4.8209616460707849</c:v>
                </c:pt>
                <c:pt idx="67">
                  <c:v>4.77872165539649</c:v>
                </c:pt>
                <c:pt idx="68">
                  <c:v>4.7371197398156015</c:v>
                </c:pt>
                <c:pt idx="69">
                  <c:v>4.696145941691908</c:v>
                </c:pt>
                <c:pt idx="70">
                  <c:v>4.6557902063493248</c:v>
                </c:pt>
                <c:pt idx="71">
                  <c:v>4.6160424180771154</c:v>
                </c:pt>
                <c:pt idx="72">
                  <c:v>4.5768924317594735</c:v>
                </c:pt>
                <c:pt idx="73">
                  <c:v>4.5383301006092749</c:v>
                </c:pt>
                <c:pt idx="74">
                  <c:v>4.5003453004327927</c:v>
                </c:pt>
                <c:pt idx="75">
                  <c:v>4.462927950805331</c:v>
                </c:pt>
                <c:pt idx="76">
                  <c:v>4.4260680334960272</c:v>
                </c:pt>
                <c:pt idx="77">
                  <c:v>4.3897556084432683</c:v>
                </c:pt>
                <c:pt idx="78">
                  <c:v>4.3539808275493543</c:v>
                </c:pt>
                <c:pt idx="79">
                  <c:v>4.3187339465339907</c:v>
                </c:pt>
                <c:pt idx="80">
                  <c:v>4.2840053350603444</c:v>
                </c:pt>
                <c:pt idx="81">
                  <c:v>4.2497854853244021</c:v>
                </c:pt>
                <c:pt idx="82">
                  <c:v>4.216065019277937</c:v>
                </c:pt>
                <c:pt idx="83">
                  <c:v>4.1828346946371733</c:v>
                </c:pt>
                <c:pt idx="84">
                  <c:v>4.1500854098130482</c:v>
                </c:pt>
                <c:pt idx="85">
                  <c:v>4.1178082078844724</c:v>
                </c:pt>
                <c:pt idx="86">
                  <c:v>4.0859942797231552</c:v>
                </c:pt>
                <c:pt idx="87">
                  <c:v>4.0546349663670185</c:v>
                </c:pt>
                <c:pt idx="88">
                  <c:v>4.0237217607289804</c:v>
                </c:pt>
                <c:pt idx="89">
                  <c:v>3.9932463087187</c:v>
                </c:pt>
                <c:pt idx="90">
                  <c:v>3.9632004098467064</c:v>
                </c:pt>
                <c:pt idx="91">
                  <c:v>3.9335760173729728</c:v>
                </c:pt>
                <c:pt idx="92">
                  <c:v>3.9043652380554801</c:v>
                </c:pt>
                <c:pt idx="93">
                  <c:v>3.8755603315484133</c:v>
                </c:pt>
                <c:pt idx="94">
                  <c:v>3.8471537094944193</c:v>
                </c:pt>
                <c:pt idx="95">
                  <c:v>3.8191379343506191</c:v>
                </c:pt>
                <c:pt idx="96">
                  <c:v>3.7915057179838794</c:v>
                </c:pt>
                <c:pt idx="97">
                  <c:v>3.7642499200670647</c:v>
                </c:pt>
                <c:pt idx="98">
                  <c:v>3.7373635463046031</c:v>
                </c:pt>
                <c:pt idx="99">
                  <c:v>3.710839746512665</c:v>
                </c:pt>
                <c:pt idx="100">
                  <c:v>3.6846718125765396</c:v>
                </c:pt>
                <c:pt idx="101">
                  <c:v>3.6588531763053465</c:v>
                </c:pt>
                <c:pt idx="102">
                  <c:v>3.6333774072020133</c:v>
                </c:pt>
                <c:pt idx="103">
                  <c:v>3.6082382101645178</c:v>
                </c:pt>
                <c:pt idx="104">
                  <c:v>3.5834294231325874</c:v>
                </c:pt>
                <c:pt idx="105">
                  <c:v>3.5589450146924975</c:v>
                </c:pt>
                <c:pt idx="106">
                  <c:v>3.5347790816511577</c:v>
                </c:pt>
                <c:pt idx="107">
                  <c:v>3.5109258465894251</c:v>
                </c:pt>
                <c:pt idx="108">
                  <c:v>3.4873796554034135</c:v>
                </c:pt>
                <c:pt idx="109">
                  <c:v>3.464134974841552</c:v>
                </c:pt>
                <c:pt idx="110">
                  <c:v>3.4411863900442148</c:v>
                </c:pt>
                <c:pt idx="111">
                  <c:v>3.4185286020919201</c:v>
                </c:pt>
                <c:pt idx="112">
                  <c:v>3.3961564255673418</c:v>
                </c:pt>
                <c:pt idx="113">
                  <c:v>3.3740647861357234</c:v>
                </c:pt>
                <c:pt idx="114">
                  <c:v>3.3522487181476723</c:v>
                </c:pt>
                <c:pt idx="115">
                  <c:v>3.330703362267784</c:v>
                </c:pt>
                <c:pt idx="116">
                  <c:v>3.3094239631320583</c:v>
                </c:pt>
                <c:pt idx="117">
                  <c:v>3.2884058670366421</c:v>
                </c:pt>
                <c:pt idx="118">
                  <c:v>3.2676445196600556</c:v>
                </c:pt>
                <c:pt idx="119">
                  <c:v>3.2471354638206904</c:v>
                </c:pt>
                <c:pt idx="120">
                  <c:v>3.2268743372710884</c:v>
                </c:pt>
                <c:pt idx="121">
                  <c:v>3.2068568705302183</c:v>
                </c:pt>
                <c:pt idx="122">
                  <c:v>3.1870788847547238</c:v>
                </c:pt>
                <c:pt idx="123">
                  <c:v>3.1675362896498998</c:v>
                </c:pt>
                <c:pt idx="124">
                  <c:v>3.1482250814209598</c:v>
                </c:pt>
                <c:pt idx="125">
                  <c:v>3.1291413407649866</c:v>
                </c:pt>
                <c:pt idx="126">
                  <c:v>3.110281230903801</c:v>
                </c:pt>
                <c:pt idx="127">
                  <c:v>3.0916409956578437</c:v>
                </c:pt>
                <c:pt idx="128">
                  <c:v>3.0732169575610651</c:v>
                </c:pt>
                <c:pt idx="129">
                  <c:v>3.0550055160166893</c:v>
                </c:pt>
                <c:pt idx="130">
                  <c:v>3.0370031454936366</c:v>
                </c:pt>
                <c:pt idx="131">
                  <c:v>3.0192063937633118</c:v>
                </c:pt>
                <c:pt idx="132">
                  <c:v>3.0016118801763887</c:v>
                </c:pt>
                <c:pt idx="133">
                  <c:v>2.9842162939791619</c:v>
                </c:pt>
                <c:pt idx="134">
                  <c:v>2.9670163926689854</c:v>
                </c:pt>
                <c:pt idx="135">
                  <c:v>2.9500090003882686</c:v>
                </c:pt>
                <c:pt idx="136">
                  <c:v>2.9331910063564712</c:v>
                </c:pt>
                <c:pt idx="137">
                  <c:v>2.91655936333949</c:v>
                </c:pt>
                <c:pt idx="138">
                  <c:v>2.9001110861558215</c:v>
                </c:pt>
                <c:pt idx="139">
                  <c:v>2.8838432502188533</c:v>
                </c:pt>
                <c:pt idx="140">
                  <c:v>2.8677529901146088</c:v>
                </c:pt>
                <c:pt idx="141">
                  <c:v>2.851837498214286</c:v>
                </c:pt>
                <c:pt idx="142">
                  <c:v>2.8360940233208818</c:v>
                </c:pt>
                <c:pt idx="143">
                  <c:v>2.8205198693492206</c:v>
                </c:pt>
                <c:pt idx="144">
                  <c:v>2.8051123940386802</c:v>
                </c:pt>
                <c:pt idx="145">
                  <c:v>2.7898690076979085</c:v>
                </c:pt>
                <c:pt idx="146">
                  <c:v>2.7747871719808375</c:v>
                </c:pt>
                <c:pt idx="147">
                  <c:v>2.7598643986932805</c:v>
                </c:pt>
                <c:pt idx="148">
                  <c:v>2.74509824862943</c:v>
                </c:pt>
                <c:pt idx="149">
                  <c:v>2.7304863304375475</c:v>
                </c:pt>
                <c:pt idx="150">
                  <c:v>2.7160262995141693</c:v>
                </c:pt>
                <c:pt idx="151">
                  <c:v>2.7017158569261439</c:v>
                </c:pt>
                <c:pt idx="152">
                  <c:v>2.6875527483598312</c:v>
                </c:pt>
                <c:pt idx="153">
                  <c:v>2.6735347630967992</c:v>
                </c:pt>
                <c:pt idx="154">
                  <c:v>2.6596597330153702</c:v>
                </c:pt>
                <c:pt idx="155">
                  <c:v>2.645925531617368</c:v>
                </c:pt>
                <c:pt idx="156">
                  <c:v>2.6323300730794394</c:v>
                </c:pt>
                <c:pt idx="157">
                  <c:v>2.6188713113283288</c:v>
                </c:pt>
                <c:pt idx="158">
                  <c:v>2.6055472391394949</c:v>
                </c:pt>
                <c:pt idx="159">
                  <c:v>2.5923558872584787</c:v>
                </c:pt>
                <c:pt idx="160">
                  <c:v>2.5792953235444274</c:v>
                </c:pt>
                <c:pt idx="161">
                  <c:v>2.5663636521352182</c:v>
                </c:pt>
                <c:pt idx="162">
                  <c:v>2.5535590126336025</c:v>
                </c:pt>
                <c:pt idx="163">
                  <c:v>2.5408795793138395</c:v>
                </c:pt>
                <c:pt idx="164">
                  <c:v>2.5283235603482699</c:v>
                </c:pt>
                <c:pt idx="165">
                  <c:v>2.5158891970533204</c:v>
                </c:pt>
                <c:pt idx="166">
                  <c:v>2.5035747631544103</c:v>
                </c:pt>
                <c:pt idx="167">
                  <c:v>2.4913785640692847</c:v>
                </c:pt>
                <c:pt idx="168">
                  <c:v>2.4792989362092603</c:v>
                </c:pt>
                <c:pt idx="169">
                  <c:v>2.4673342462979333</c:v>
                </c:pt>
                <c:pt idx="170">
                  <c:v>2.4554828907068709</c:v>
                </c:pt>
                <c:pt idx="171">
                  <c:v>2.4437432948078395</c:v>
                </c:pt>
                <c:pt idx="172">
                  <c:v>2.4321139123411366</c:v>
                </c:pt>
                <c:pt idx="173">
                  <c:v>2.4205932247995805</c:v>
                </c:pt>
                <c:pt idx="174">
                  <c:v>2.4091797408277591</c:v>
                </c:pt>
                <c:pt idx="175">
                  <c:v>2.3978719956361232</c:v>
                </c:pt>
                <c:pt idx="176">
                  <c:v>2.3866685504295209</c:v>
                </c:pt>
                <c:pt idx="177">
                  <c:v>2.3755679918498012</c:v>
                </c:pt>
                <c:pt idx="178">
                  <c:v>2.3645689314321023</c:v>
                </c:pt>
                <c:pt idx="179">
                  <c:v>2.3536700050744641</c:v>
                </c:pt>
                <c:pt idx="180">
                  <c:v>2.342869872520402</c:v>
                </c:pt>
                <c:pt idx="181">
                  <c:v>2.3321672168541081</c:v>
                </c:pt>
                <c:pt idx="182">
                  <c:v>2.3215607440079324</c:v>
                </c:pt>
                <c:pt idx="183">
                  <c:v>2.3110491822818235</c:v>
                </c:pt>
                <c:pt idx="184">
                  <c:v>2.3006312818744044</c:v>
                </c:pt>
                <c:pt idx="185">
                  <c:v>2.2903058144253832</c:v>
                </c:pt>
                <c:pt idx="186">
                  <c:v>2.2800715725689873</c:v>
                </c:pt>
                <c:pt idx="187">
                  <c:v>2.2699273694981348</c:v>
                </c:pt>
                <c:pt idx="188">
                  <c:v>2.2598720385390529</c:v>
                </c:pt>
                <c:pt idx="189">
                  <c:v>2.2499044327360798</c:v>
                </c:pt>
                <c:pt idx="190">
                  <c:v>2.240023424446357</c:v>
                </c:pt>
                <c:pt idx="191">
                  <c:v>2.2302279049441776</c:v>
                </c:pt>
                <c:pt idx="192">
                  <c:v>2.2205167840347166</c:v>
                </c:pt>
                <c:pt idx="193">
                  <c:v>2.2108889896769006</c:v>
                </c:pt>
                <c:pt idx="194">
                  <c:v>2.2013434676151853</c:v>
                </c:pt>
                <c:pt idx="195">
                  <c:v>2.1918791810199947</c:v>
                </c:pt>
                <c:pt idx="196">
                  <c:v>2.182495110136601</c:v>
                </c:pt>
                <c:pt idx="197">
                  <c:v>2.173190251942227</c:v>
                </c:pt>
                <c:pt idx="198">
                  <c:v>2.1639636198111463</c:v>
                </c:pt>
                <c:pt idx="199">
                  <c:v>2.1548142431875865</c:v>
                </c:pt>
                <c:pt idx="200">
                  <c:v>2.1457411672662197</c:v>
                </c:pt>
                <c:pt idx="201">
                  <c:v>2.1367434526800557</c:v>
                </c:pt>
                <c:pt idx="202">
                  <c:v>2.1278201751955272</c:v>
                </c:pt>
                <c:pt idx="203">
                  <c:v>2.1189704254146045</c:v>
                </c:pt>
                <c:pt idx="204">
                  <c:v>2.1101933084837419</c:v>
                </c:pt>
                <c:pt idx="205">
                  <c:v>2.1014879438094822</c:v>
                </c:pt>
                <c:pt idx="206">
                  <c:v>2.0928534647805539</c:v>
                </c:pt>
                <c:pt idx="207">
                  <c:v>2.0842890184962903</c:v>
                </c:pt>
                <c:pt idx="208">
                  <c:v>2.0757937655012073</c:v>
                </c:pt>
                <c:pt idx="209">
                  <c:v>2.0673668795255882</c:v>
                </c:pt>
                <c:pt idx="210">
                  <c:v>2.0590075472319138</c:v>
                </c:pt>
                <c:pt idx="211">
                  <c:v>2.0507149679670027</c:v>
                </c:pt>
                <c:pt idx="212">
                  <c:v>2.042488353519698</c:v>
                </c:pt>
                <c:pt idx="213">
                  <c:v>2.0343269278839826</c:v>
                </c:pt>
                <c:pt idx="214">
                  <c:v>2.0262299270273623</c:v>
                </c:pt>
                <c:pt idx="215">
                  <c:v>2.0181965986644057</c:v>
                </c:pt>
                <c:pt idx="216">
                  <c:v>2.0102262020352968</c:v>
                </c:pt>
                <c:pt idx="217">
                  <c:v>2.0023180076892806</c:v>
                </c:pt>
                <c:pt idx="218">
                  <c:v>1.9944712972728762</c:v>
                </c:pt>
                <c:pt idx="219">
                  <c:v>1.9866853633227473</c:v>
                </c:pt>
                <c:pt idx="220">
                  <c:v>1.9789595090630976</c:v>
                </c:pt>
                <c:pt idx="221">
                  <c:v>1.9712930482074988</c:v>
                </c:pt>
                <c:pt idx="222">
                  <c:v>1.9636853047650233</c:v>
                </c:pt>
                <c:pt idx="223">
                  <c:v>1.95613561285059</c:v>
                </c:pt>
                <c:pt idx="224">
                  <c:v>1.9486433164994073</c:v>
                </c:pt>
                <c:pt idx="225">
                  <c:v>1.9412077694854235</c:v>
                </c:pt>
                <c:pt idx="226">
                  <c:v>1.9338283351436778</c:v>
                </c:pt>
                <c:pt idx="227">
                  <c:v>1.9265043861964621</c:v>
                </c:pt>
                <c:pt idx="228">
                  <c:v>1.9192353045831958</c:v>
                </c:pt>
                <c:pt idx="229">
                  <c:v>1.912020481293931</c:v>
                </c:pt>
                <c:pt idx="230">
                  <c:v>1.9048593162063898</c:v>
                </c:pt>
                <c:pt idx="231">
                  <c:v>1.89775121792646</c:v>
                </c:pt>
                <c:pt idx="232">
                  <c:v>1.8906956036320519</c:v>
                </c:pt>
                <c:pt idx="233">
                  <c:v>1.8836918989202516</c:v>
                </c:pt>
                <c:pt idx="234">
                  <c:v>1.8767395376576765</c:v>
                </c:pt>
                <c:pt idx="235">
                  <c:v>1.8698379618339664</c:v>
                </c:pt>
                <c:pt idx="236">
                  <c:v>1.8629866214183317</c:v>
                </c:pt>
                <c:pt idx="237">
                  <c:v>1.8561849742190841</c:v>
                </c:pt>
                <c:pt idx="238">
                  <c:v>1.8494324857460853</c:v>
                </c:pt>
                <c:pt idx="239">
                  <c:v>1.8427286290760372</c:v>
                </c:pt>
                <c:pt idx="240">
                  <c:v>1.8360728847205503</c:v>
                </c:pt>
                <c:pt idx="241">
                  <c:v>1.8294647404969266</c:v>
                </c:pt>
                <c:pt idx="242">
                  <c:v>1.8229036914015886</c:v>
                </c:pt>
                <c:pt idx="243">
                  <c:v>1.8163892394860954</c:v>
                </c:pt>
                <c:pt idx="244">
                  <c:v>1.809920893735689</c:v>
                </c:pt>
                <c:pt idx="245">
                  <c:v>1.803498169950299</c:v>
                </c:pt>
                <c:pt idx="246">
                  <c:v>1.7971205906279695</c:v>
                </c:pt>
                <c:pt idx="247">
                  <c:v>1.7907876848506288</c:v>
                </c:pt>
                <c:pt idx="248">
                  <c:v>1.7844989881721673</c:v>
                </c:pt>
                <c:pt idx="249">
                  <c:v>1.7782540425087572</c:v>
                </c:pt>
              </c:numCache>
            </c:numRef>
          </c:yVal>
          <c:smooth val="1"/>
        </c:ser>
        <c:ser>
          <c:idx val="7"/>
          <c:order val="3"/>
          <c:tx>
            <c:v>323K</c:v>
          </c:tx>
          <c:spPr>
            <a:ln w="15875">
              <a:solidFill>
                <a:schemeClr val="tx1"/>
              </a:solidFill>
              <a:prstDash val="solid"/>
            </a:ln>
          </c:spPr>
          <c:marker>
            <c:symbol val="none"/>
          </c:marker>
          <c:xVal>
            <c:numRef>
              <c:f>データ!$L$4:$L$253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データ!$M$4:$M$253</c:f>
              <c:numCache>
                <c:formatCode>General</c:formatCode>
                <c:ptCount val="250"/>
                <c:pt idx="0">
                  <c:v>75.400011818313629</c:v>
                </c:pt>
                <c:pt idx="1">
                  <c:v>44.101175218926031</c:v>
                </c:pt>
                <c:pt idx="2">
                  <c:v>29.819786187759274</c:v>
                </c:pt>
                <c:pt idx="3">
                  <c:v>22.406740649561943</c:v>
                </c:pt>
                <c:pt idx="4">
                  <c:v>18.211720405472235</c:v>
                </c:pt>
                <c:pt idx="5">
                  <c:v>15.678907273701297</c:v>
                </c:pt>
                <c:pt idx="6">
                  <c:v>14.066151640622737</c:v>
                </c:pt>
                <c:pt idx="7">
                  <c:v>12.989705576734822</c:v>
                </c:pt>
                <c:pt idx="8">
                  <c:v>12.238730626592863</c:v>
                </c:pt>
                <c:pt idx="9">
                  <c:v>11.691785791130945</c:v>
                </c:pt>
                <c:pt idx="10">
                  <c:v>11.276236298552238</c:v>
                </c:pt>
                <c:pt idx="11">
                  <c:v>10.947288622930158</c:v>
                </c:pt>
                <c:pt idx="12">
                  <c:v>10.676614119247265</c:v>
                </c:pt>
                <c:pt idx="13">
                  <c:v>10.445917965203451</c:v>
                </c:pt>
                <c:pt idx="14">
                  <c:v>10.243176429971536</c:v>
                </c:pt>
                <c:pt idx="15">
                  <c:v>10.060369967526796</c:v>
                </c:pt>
                <c:pt idx="16">
                  <c:v>9.8920827505630555</c:v>
                </c:pt>
                <c:pt idx="17">
                  <c:v>9.7346184957978856</c:v>
                </c:pt>
                <c:pt idx="18">
                  <c:v>9.5854316255922356</c:v>
                </c:pt>
                <c:pt idx="19">
                  <c:v>9.4427552465366187</c:v>
                </c:pt>
                <c:pt idx="20">
                  <c:v>9.305354340940573</c:v>
                </c:pt>
                <c:pt idx="21">
                  <c:v>9.1723599761412267</c:v>
                </c:pt>
                <c:pt idx="22">
                  <c:v>9.0431567281975624</c:v>
                </c:pt>
                <c:pt idx="23">
                  <c:v>8.9173055270357207</c:v>
                </c:pt>
                <c:pt idx="24">
                  <c:v>8.7944903601164324</c:v>
                </c:pt>
                <c:pt idx="25">
                  <c:v>8.6744812156775595</c:v>
                </c:pt>
                <c:pt idx="26">
                  <c:v>8.5571081823484487</c:v>
                </c:pt>
                <c:pt idx="27">
                  <c:v>8.4422432753768142</c:v>
                </c:pt>
                <c:pt idx="28">
                  <c:v>8.3297876517603733</c:v>
                </c:pt>
                <c:pt idx="29">
                  <c:v>8.2196626063300737</c:v>
                </c:pt>
                <c:pt idx="30">
                  <c:v>8.1118032337189128</c:v>
                </c:pt>
                <c:pt idx="31">
                  <c:v>8.0061539773135948</c:v>
                </c:pt>
                <c:pt idx="32">
                  <c:v>7.9026655176053824</c:v>
                </c:pt>
                <c:pt idx="33">
                  <c:v>7.8012926128233735</c:v>
                </c:pt>
                <c:pt idx="34">
                  <c:v>7.7019926168694504</c:v>
                </c:pt>
                <c:pt idx="35">
                  <c:v>7.6047244784570598</c:v>
                </c:pt>
                <c:pt idx="36">
                  <c:v>7.5094480811774451</c:v>
                </c:pt>
                <c:pt idx="37">
                  <c:v>7.4161238239279879</c:v>
                </c:pt>
                <c:pt idx="38">
                  <c:v>7.3247123695184531</c:v>
                </c:pt>
                <c:pt idx="39">
                  <c:v>7.2351745096351214</c:v>
                </c:pt>
                <c:pt idx="40">
                  <c:v>7.1474711090029048</c:v>
                </c:pt>
                <c:pt idx="41">
                  <c:v>7.0615631021665637</c:v>
                </c:pt>
                <c:pt idx="42">
                  <c:v>6.9774115239632541</c:v>
                </c:pt>
                <c:pt idx="43">
                  <c:v>6.8949775602968222</c:v>
                </c:pt>
                <c:pt idx="44">
                  <c:v>6.8142226098334993</c:v>
                </c:pt>
                <c:pt idx="45">
                  <c:v>6.7351083501385016</c:v>
                </c:pt>
                <c:pt idx="46">
                  <c:v>6.6575968038658857</c:v>
                </c:pt>
                <c:pt idx="47">
                  <c:v>6.581650402119088</c:v>
                </c:pt>
                <c:pt idx="48">
                  <c:v>6.507232043175958</c:v>
                </c:pt>
                <c:pt idx="49">
                  <c:v>6.4343051455358635</c:v>
                </c:pt>
                <c:pt idx="50">
                  <c:v>6.3628336947823705</c:v>
                </c:pt>
                <c:pt idx="51">
                  <c:v>6.2927822841250691</c:v>
                </c:pt>
                <c:pt idx="52">
                  <c:v>6.2241161487339589</c:v>
                </c:pt>
                <c:pt idx="53">
                  <c:v>6.1568011941426857</c:v>
                </c:pt>
                <c:pt idx="54">
                  <c:v>6.0908040190974697</c:v>
                </c:pt>
                <c:pt idx="55">
                  <c:v>6.0260919332846994</c:v>
                </c:pt>
                <c:pt idx="56">
                  <c:v>5.9626329703950898</c:v>
                </c:pt>
                <c:pt idx="57">
                  <c:v>5.9003958969857395</c:v>
                </c:pt>
                <c:pt idx="58">
                  <c:v>5.8393502175902086</c:v>
                </c:pt>
                <c:pt idx="59">
                  <c:v>5.7794661765062223</c:v>
                </c:pt>
                <c:pt idx="60">
                  <c:v>5.7207147566642567</c:v>
                </c:pt>
                <c:pt idx="61">
                  <c:v>5.6630676759507539</c:v>
                </c:pt>
                <c:pt idx="62">
                  <c:v>5.606497381328972</c:v>
                </c:pt>
                <c:pt idx="63">
                  <c:v>5.5509770410696717</c:v>
                </c:pt>
                <c:pt idx="64">
                  <c:v>5.4964805353738475</c:v>
                </c:pt>
                <c:pt idx="65">
                  <c:v>5.4429824456411851</c:v>
                </c:pt>
                <c:pt idx="66">
                  <c:v>5.3904580426110318</c:v>
                </c:pt>
                <c:pt idx="67">
                  <c:v>5.3388832735778005</c:v>
                </c:pt>
                <c:pt idx="68">
                  <c:v>5.2882347488597263</c:v>
                </c:pt>
                <c:pt idx="69">
                  <c:v>5.2384897276789619</c:v>
                </c:pt>
                <c:pt idx="70">
                  <c:v>5.1896261035919444</c:v>
                </c:pt>
                <c:pt idx="71">
                  <c:v>5.141622389591749</c:v>
                </c:pt>
                <c:pt idx="72">
                  <c:v>5.094457702988648</c:v>
                </c:pt>
                <c:pt idx="73">
                  <c:v>5.0481117501612198</c:v>
                </c:pt>
                <c:pt idx="74">
                  <c:v>5.002564811257904</c:v>
                </c:pt>
                <c:pt idx="75">
                  <c:v>4.9577977249178549</c:v>
                </c:pt>
                <c:pt idx="76">
                  <c:v>4.913791873070088</c:v>
                </c:pt>
                <c:pt idx="77">
                  <c:v>4.8705291658612007</c:v>
                </c:pt>
                <c:pt idx="78">
                  <c:v>4.8279920267542131</c:v>
                </c:pt>
                <c:pt idx="79">
                  <c:v>4.7861633778342796</c:v>
                </c:pt>
                <c:pt idx="80">
                  <c:v>4.7450266253509721</c:v>
                </c:pt>
                <c:pt idx="81">
                  <c:v>4.7045656455216154</c:v>
                </c:pt>
                <c:pt idx="82">
                  <c:v>4.6647647706154816</c:v>
                </c:pt>
                <c:pt idx="83">
                  <c:v>4.6256087753346025</c:v>
                </c:pt>
                <c:pt idx="84">
                  <c:v>4.587082863503432</c:v>
                </c:pt>
                <c:pt idx="85">
                  <c:v>4.5491726550765215</c:v>
                </c:pt>
                <c:pt idx="86">
                  <c:v>4.5118641734706468</c:v>
                </c:pt>
                <c:pt idx="87">
                  <c:v>4.475143833225574</c:v>
                </c:pt>
                <c:pt idx="88">
                  <c:v>4.4389984279955943</c:v>
                </c:pt>
                <c:pt idx="89">
                  <c:v>4.4034151188722808</c:v>
                </c:pt>
                <c:pt idx="90">
                  <c:v>4.3683814230374391</c:v>
                </c:pt>
                <c:pt idx="91">
                  <c:v>4.3338852027439465</c:v>
                </c:pt>
                <c:pt idx="92">
                  <c:v>4.2999146546211717</c:v>
                </c:pt>
                <c:pt idx="93">
                  <c:v>4.2664582993007105</c:v>
                </c:pt>
                <c:pt idx="94">
                  <c:v>4.2335049713574948</c:v>
                </c:pt>
                <c:pt idx="95">
                  <c:v>4.2010438095606606</c:v>
                </c:pt>
                <c:pt idx="96">
                  <c:v>4.1690642474281203</c:v>
                </c:pt>
                <c:pt idx="97">
                  <c:v>4.1375560040783483</c:v>
                </c:pt>
                <c:pt idx="98">
                  <c:v>4.1065090753725748</c:v>
                </c:pt>
                <c:pt idx="99">
                  <c:v>4.0759137253403832</c:v>
                </c:pt>
                <c:pt idx="100">
                  <c:v>4.0457604778815011</c:v>
                </c:pt>
                <c:pt idx="101">
                  <c:v>4.0160401087364592</c:v>
                </c:pt>
                <c:pt idx="102">
                  <c:v>3.9867436377187664</c:v>
                </c:pt>
                <c:pt idx="103">
                  <c:v>3.9578623212011648</c:v>
                </c:pt>
                <c:pt idx="104">
                  <c:v>3.9293876448486054</c:v>
                </c:pt>
                <c:pt idx="105">
                  <c:v>3.9013113165905673</c:v>
                </c:pt>
                <c:pt idx="106">
                  <c:v>3.8736252598254657</c:v>
                </c:pt>
                <c:pt idx="107">
                  <c:v>3.8463216068499388</c:v>
                </c:pt>
                <c:pt idx="108">
                  <c:v>3.819392692505942</c:v>
                </c:pt>
                <c:pt idx="109">
                  <c:v>3.7928310480386984</c:v>
                </c:pt>
                <c:pt idx="110">
                  <c:v>3.7666293951586631</c:v>
                </c:pt>
                <c:pt idx="111">
                  <c:v>3.7407806403008506</c:v>
                </c:pt>
                <c:pt idx="112">
                  <c:v>3.7152778690749835</c:v>
                </c:pt>
                <c:pt idx="113">
                  <c:v>3.6901143409001103</c:v>
                </c:pt>
                <c:pt idx="114">
                  <c:v>3.6652834838174848</c:v>
                </c:pt>
                <c:pt idx="115">
                  <c:v>3.6407788894756847</c:v>
                </c:pt>
                <c:pt idx="116">
                  <c:v>3.6165943082820977</c:v>
                </c:pt>
                <c:pt idx="117">
                  <c:v>3.5927236447150781</c:v>
                </c:pt>
                <c:pt idx="118">
                  <c:v>3.5691609527912629</c:v>
                </c:pt>
                <c:pt idx="119">
                  <c:v>3.5459004316826728</c:v>
                </c:pt>
                <c:pt idx="120">
                  <c:v>3.5229364214784225</c:v>
                </c:pt>
                <c:pt idx="121">
                  <c:v>3.5002633990860068</c:v>
                </c:pt>
                <c:pt idx="122">
                  <c:v>3.4778759742673055</c:v>
                </c:pt>
                <c:pt idx="123">
                  <c:v>3.4557688858046012</c:v>
                </c:pt>
                <c:pt idx="124">
                  <c:v>3.4339369977920673</c:v>
                </c:pt>
                <c:pt idx="125">
                  <c:v>3.412375296048336</c:v>
                </c:pt>
                <c:pt idx="126">
                  <c:v>3.3910788846458932</c:v>
                </c:pt>
                <c:pt idx="127">
                  <c:v>3.3700429825532185</c:v>
                </c:pt>
                <c:pt idx="128">
                  <c:v>3.3492629203857041</c:v>
                </c:pt>
                <c:pt idx="129">
                  <c:v>3.3287341372615451</c:v>
                </c:pt>
                <c:pt idx="130">
                  <c:v>3.3084521777589155</c:v>
                </c:pt>
                <c:pt idx="131">
                  <c:v>3.2884126889708782</c:v>
                </c:pt>
                <c:pt idx="132">
                  <c:v>3.2686114176546117</c:v>
                </c:pt>
                <c:pt idx="133">
                  <c:v>3.2490442074716412</c:v>
                </c:pt>
                <c:pt idx="134">
                  <c:v>3.2297069963159064</c:v>
                </c:pt>
                <c:pt idx="135">
                  <c:v>3.2105958137265787</c:v>
                </c:pt>
                <c:pt idx="136">
                  <c:v>3.191706778382692</c:v>
                </c:pt>
                <c:pt idx="137">
                  <c:v>3.1730360956767205</c:v>
                </c:pt>
                <c:pt idx="138">
                  <c:v>3.1545800553643697</c:v>
                </c:pt>
                <c:pt idx="139">
                  <c:v>3.1363350292879284</c:v>
                </c:pt>
                <c:pt idx="140">
                  <c:v>3.118297469170634</c:v>
                </c:pt>
                <c:pt idx="141">
                  <c:v>3.100463904479601</c:v>
                </c:pt>
                <c:pt idx="142">
                  <c:v>3.0828309403549352</c:v>
                </c:pt>
                <c:pt idx="143">
                  <c:v>3.0653952556027702</c:v>
                </c:pt>
                <c:pt idx="144">
                  <c:v>3.0481536007500134</c:v>
                </c:pt>
                <c:pt idx="145">
                  <c:v>3.0311027961587023</c:v>
                </c:pt>
                <c:pt idx="146">
                  <c:v>3.0142397301979211</c:v>
                </c:pt>
                <c:pt idx="147">
                  <c:v>2.9975613574713225</c:v>
                </c:pt>
                <c:pt idx="148">
                  <c:v>2.9810646970983603</c:v>
                </c:pt>
                <c:pt idx="149">
                  <c:v>2.9647468310474099</c:v>
                </c:pt>
                <c:pt idx="150">
                  <c:v>2.9486049025190235</c:v>
                </c:pt>
                <c:pt idx="151">
                  <c:v>2.9326361143776301</c:v>
                </c:pt>
                <c:pt idx="152">
                  <c:v>2.9168377276300457</c:v>
                </c:pt>
                <c:pt idx="153">
                  <c:v>2.9012070599492303</c:v>
                </c:pt>
                <c:pt idx="154">
                  <c:v>2.885741484241771</c:v>
                </c:pt>
                <c:pt idx="155">
                  <c:v>2.8704384272576422</c:v>
                </c:pt>
                <c:pt idx="156">
                  <c:v>2.8552953682408306</c:v>
                </c:pt>
                <c:pt idx="157">
                  <c:v>2.8403098376194715</c:v>
                </c:pt>
                <c:pt idx="158">
                  <c:v>2.8254794157342005</c:v>
                </c:pt>
                <c:pt idx="159">
                  <c:v>2.8108017316034437</c:v>
                </c:pt>
                <c:pt idx="160">
                  <c:v>2.7962744617244573</c:v>
                </c:pt>
                <c:pt idx="161">
                  <c:v>2.7818953289089259</c:v>
                </c:pt>
                <c:pt idx="162">
                  <c:v>2.7676621011520042</c:v>
                </c:pt>
                <c:pt idx="163">
                  <c:v>2.7535725905337149</c:v>
                </c:pt>
                <c:pt idx="164">
                  <c:v>2.7396246521516483</c:v>
                </c:pt>
                <c:pt idx="165">
                  <c:v>2.7258161830839609</c:v>
                </c:pt>
                <c:pt idx="166">
                  <c:v>2.7121451213816865</c:v>
                </c:pt>
                <c:pt idx="167">
                  <c:v>2.6986094450894371</c:v>
                </c:pt>
                <c:pt idx="168">
                  <c:v>2.6852071712935657</c:v>
                </c:pt>
                <c:pt idx="169">
                  <c:v>2.6719363551969333</c:v>
                </c:pt>
                <c:pt idx="170">
                  <c:v>2.6587950892194274</c:v>
                </c:pt>
                <c:pt idx="171">
                  <c:v>2.6457815021234148</c:v>
                </c:pt>
                <c:pt idx="172">
                  <c:v>2.6328937581633531</c:v>
                </c:pt>
                <c:pt idx="173">
                  <c:v>2.620130056258787</c:v>
                </c:pt>
                <c:pt idx="174">
                  <c:v>2.607488629190013</c:v>
                </c:pt>
                <c:pt idx="175">
                  <c:v>2.5949677428156939</c:v>
                </c:pt>
                <c:pt idx="176">
                  <c:v>2.5825656953117426</c:v>
                </c:pt>
                <c:pt idx="177">
                  <c:v>2.5702808164308251</c:v>
                </c:pt>
                <c:pt idx="178">
                  <c:v>2.5581114667818285</c:v>
                </c:pt>
                <c:pt idx="179">
                  <c:v>2.5460560371287015</c:v>
                </c:pt>
                <c:pt idx="180">
                  <c:v>2.5341129477080524</c:v>
                </c:pt>
                <c:pt idx="181">
                  <c:v>2.5222806475649526</c:v>
                </c:pt>
                <c:pt idx="182">
                  <c:v>2.5105576139063679</c:v>
                </c:pt>
                <c:pt idx="183">
                  <c:v>2.4989423514717051</c:v>
                </c:pt>
                <c:pt idx="184">
                  <c:v>2.4874333919199443</c:v>
                </c:pt>
                <c:pt idx="185">
                  <c:v>2.4760292932328589</c:v>
                </c:pt>
                <c:pt idx="186">
                  <c:v>2.4647286391338419</c:v>
                </c:pt>
                <c:pt idx="187">
                  <c:v>2.453530038521873</c:v>
                </c:pt>
                <c:pt idx="188">
                  <c:v>2.4424321249201726</c:v>
                </c:pt>
                <c:pt idx="189">
                  <c:v>2.4314335559391109</c:v>
                </c:pt>
                <c:pt idx="190">
                  <c:v>2.4205330127529434</c:v>
                </c:pt>
                <c:pt idx="191">
                  <c:v>2.4097291995899717</c:v>
                </c:pt>
                <c:pt idx="192">
                  <c:v>2.3990208432357325</c:v>
                </c:pt>
                <c:pt idx="193">
                  <c:v>2.3884066925488372</c:v>
                </c:pt>
                <c:pt idx="194">
                  <c:v>2.3778855179890814</c:v>
                </c:pt>
                <c:pt idx="195">
                  <c:v>2.367456111157487</c:v>
                </c:pt>
                <c:pt idx="196">
                  <c:v>2.3571172843479102</c:v>
                </c:pt>
                <c:pt idx="197">
                  <c:v>2.3468678701099015</c:v>
                </c:pt>
                <c:pt idx="198">
                  <c:v>2.3367067208224745</c:v>
                </c:pt>
                <c:pt idx="199">
                  <c:v>2.3266327082784937</c:v>
                </c:pt>
                <c:pt idx="200">
                  <c:v>2.3166447232793499</c:v>
                </c:pt>
                <c:pt idx="201">
                  <c:v>2.3067416752396626</c:v>
                </c:pt>
                <c:pt idx="202">
                  <c:v>2.2969224918016966</c:v>
                </c:pt>
                <c:pt idx="203">
                  <c:v>2.287186118459235</c:v>
                </c:pt>
                <c:pt idx="204">
                  <c:v>2.2775315181906395</c:v>
                </c:pt>
                <c:pt idx="205">
                  <c:v>2.2679576711008358</c:v>
                </c:pt>
                <c:pt idx="206">
                  <c:v>2.2584635740719792</c:v>
                </c:pt>
                <c:pt idx="207">
                  <c:v>2.2490482404225571</c:v>
                </c:pt>
                <c:pt idx="208">
                  <c:v>2.2397106995746938</c:v>
                </c:pt>
                <c:pt idx="209">
                  <c:v>2.2304499967294338</c:v>
                </c:pt>
                <c:pt idx="210">
                  <c:v>2.2212651925497733</c:v>
                </c:pt>
                <c:pt idx="211">
                  <c:v>2.2121553628512474</c:v>
                </c:pt>
                <c:pt idx="212">
                  <c:v>2.2031195982998399</c:v>
                </c:pt>
                <c:pt idx="213">
                  <c:v>2.1941570041170437</c:v>
                </c:pt>
                <c:pt idx="214">
                  <c:v>2.1852666997918515</c:v>
                </c:pt>
                <c:pt idx="215">
                  <c:v>2.1764478187995095</c:v>
                </c:pt>
                <c:pt idx="216">
                  <c:v>2.16769950832684</c:v>
                </c:pt>
                <c:pt idx="217">
                  <c:v>2.1590209290039608</c:v>
                </c:pt>
                <c:pt idx="218">
                  <c:v>2.1504112546422265</c:v>
                </c:pt>
                <c:pt idx="219">
                  <c:v>2.1418696719782306</c:v>
                </c:pt>
                <c:pt idx="220">
                  <c:v>2.1333953804237038</c:v>
                </c:pt>
                <c:pt idx="221">
                  <c:v>2.124987591821152</c:v>
                </c:pt>
                <c:pt idx="222">
                  <c:v>2.1166455302050826</c:v>
                </c:pt>
                <c:pt idx="223">
                  <c:v>2.1083684315686715</c:v>
                </c:pt>
                <c:pt idx="224">
                  <c:v>2.1001555436357315</c:v>
                </c:pt>
                <c:pt idx="225">
                  <c:v>2.0920061256378388</c:v>
                </c:pt>
                <c:pt idx="226">
                  <c:v>2.0839194480964824</c:v>
                </c:pt>
                <c:pt idx="227">
                  <c:v>2.0758947926101152</c:v>
                </c:pt>
                <c:pt idx="228">
                  <c:v>2.0679314516459639</c:v>
                </c:pt>
                <c:pt idx="229">
                  <c:v>2.0600287283364915</c:v>
                </c:pt>
                <c:pt idx="230">
                  <c:v>2.0521859362803818</c:v>
                </c:pt>
                <c:pt idx="231">
                  <c:v>2.0444023993479346</c:v>
                </c:pt>
                <c:pt idx="232">
                  <c:v>2.0366774514907551</c:v>
                </c:pt>
                <c:pt idx="233">
                  <c:v>2.0290104365556347</c:v>
                </c:pt>
                <c:pt idx="234">
                  <c:v>2.0214007081025116</c:v>
                </c:pt>
                <c:pt idx="235">
                  <c:v>2.0138476292264054</c:v>
                </c:pt>
                <c:pt idx="236">
                  <c:v>2.0063505723832362</c:v>
                </c:pt>
                <c:pt idx="237">
                  <c:v>1.998908919219418</c:v>
                </c:pt>
                <c:pt idx="238">
                  <c:v>1.9915220604051405</c:v>
                </c:pt>
                <c:pt idx="239">
                  <c:v>1.984189395471244</c:v>
                </c:pt>
                <c:pt idx="240">
                  <c:v>1.9769103326495991</c:v>
                </c:pt>
                <c:pt idx="241">
                  <c:v>1.9696842887169008</c:v>
                </c:pt>
                <c:pt idx="242">
                  <c:v>1.9625106888418007</c:v>
                </c:pt>
                <c:pt idx="243">
                  <c:v>1.9553889664352828</c:v>
                </c:pt>
                <c:pt idx="244">
                  <c:v>1.9483185630042179</c:v>
                </c:pt>
                <c:pt idx="245">
                  <c:v>1.9412989280080049</c:v>
                </c:pt>
                <c:pt idx="246">
                  <c:v>1.9343295187182348</c:v>
                </c:pt>
                <c:pt idx="247">
                  <c:v>1.9274098000812949</c:v>
                </c:pt>
                <c:pt idx="248">
                  <c:v>1.9205392445838505</c:v>
                </c:pt>
                <c:pt idx="249">
                  <c:v>1.9137173321211258</c:v>
                </c:pt>
              </c:numCache>
            </c:numRef>
          </c:yVal>
          <c:smooth val="1"/>
        </c:ser>
        <c:ser>
          <c:idx val="8"/>
          <c:order val="4"/>
          <c:tx>
            <c:v>276K</c:v>
          </c:tx>
          <c:spPr>
            <a:ln w="15875">
              <a:solidFill>
                <a:schemeClr val="tx1"/>
              </a:solidFill>
              <a:prstDash val="solid"/>
            </a:ln>
          </c:spPr>
          <c:marker>
            <c:symbol val="none"/>
          </c:marker>
          <c:xVal>
            <c:numRef>
              <c:f>データ!$BZ$6:$BZ$255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データ!$CA$6:$CA$255</c:f>
              <c:numCache>
                <c:formatCode>General</c:formatCode>
                <c:ptCount val="250"/>
                <c:pt idx="0">
                  <c:v>23.983185348205524</c:v>
                </c:pt>
                <c:pt idx="1">
                  <c:v>5.1972301266348415</c:v>
                </c:pt>
                <c:pt idx="2">
                  <c:v>-1.4270741248749717</c:v>
                </c:pt>
                <c:pt idx="3">
                  <c:v>-3.6298830237700139</c:v>
                </c:pt>
                <c:pt idx="4">
                  <c:v>-4.0390530471759005</c:v>
                </c:pt>
                <c:pt idx="5">
                  <c:v>-3.6945013865280778</c:v>
                </c:pt>
                <c:pt idx="6">
                  <c:v>-3.0471548094492547</c:v>
                </c:pt>
                <c:pt idx="7">
                  <c:v>-2.3028684159071617</c:v>
                </c:pt>
                <c:pt idx="8">
                  <c:v>-1.5572519348283143</c:v>
                </c:pt>
                <c:pt idx="9">
                  <c:v>-0.85364226960400813</c:v>
                </c:pt>
                <c:pt idx="10">
                  <c:v>-0.20978039017580954</c:v>
                </c:pt>
                <c:pt idx="11">
                  <c:v>0.36928211672278294</c:v>
                </c:pt>
                <c:pt idx="12">
                  <c:v>0.88470982397453235</c:v>
                </c:pt>
                <c:pt idx="13">
                  <c:v>1.3405597732597643</c:v>
                </c:pt>
                <c:pt idx="14">
                  <c:v>1.7420566205404591</c:v>
                </c:pt>
                <c:pt idx="15">
                  <c:v>2.0947018011944945</c:v>
                </c:pt>
                <c:pt idx="16">
                  <c:v>2.4038259731193485</c:v>
                </c:pt>
                <c:pt idx="17">
                  <c:v>2.674379396040004</c:v>
                </c:pt>
                <c:pt idx="18">
                  <c:v>2.9108499476646728</c:v>
                </c:pt>
                <c:pt idx="19">
                  <c:v>3.117248586883572</c:v>
                </c:pt>
                <c:pt idx="20">
                  <c:v>3.2971291098453919</c:v>
                </c:pt>
                <c:pt idx="21">
                  <c:v>3.4536239019905821</c:v>
                </c:pt>
                <c:pt idx="22">
                  <c:v>3.5894856672341362</c:v>
                </c:pt>
                <c:pt idx="23">
                  <c:v>3.7071297693803409</c:v>
                </c:pt>
                <c:pt idx="24">
                  <c:v>3.8086744462500901</c:v>
                </c:pt>
                <c:pt idx="25">
                  <c:v>3.8959776329334184</c:v>
                </c:pt>
                <c:pt idx="26">
                  <c:v>3.9706699495262732</c:v>
                </c:pt>
                <c:pt idx="27">
                  <c:v>4.0341838504993293</c:v>
                </c:pt>
                <c:pt idx="28">
                  <c:v>4.0877791582752572</c:v>
                </c:pt>
                <c:pt idx="29">
                  <c:v>4.1325653058253913</c:v>
                </c:pt>
                <c:pt idx="30">
                  <c:v>4.1695206463870047</c:v>
                </c:pt>
                <c:pt idx="31">
                  <c:v>4.1995091843711068</c:v>
                </c:pt>
                <c:pt idx="32">
                  <c:v>4.2232950585400566</c:v>
                </c:pt>
                <c:pt idx="33">
                  <c:v>4.2415550771332855</c:v>
                </c:pt>
                <c:pt idx="34">
                  <c:v>4.2548895707433614</c:v>
                </c:pt>
                <c:pt idx="35">
                  <c:v>4.2638317956083762</c:v>
                </c:pt>
                <c:pt idx="36">
                  <c:v>4.26885608921111</c:v>
                </c:pt>
                <c:pt idx="37">
                  <c:v>4.2703849523604474</c:v>
                </c:pt>
                <c:pt idx="38">
                  <c:v>4.2687952074555708</c:v>
                </c:pt>
                <c:pt idx="39">
                  <c:v>4.2644233612973395</c:v>
                </c:pt>
                <c:pt idx="40">
                  <c:v>4.2575702823719341</c:v>
                </c:pt>
                <c:pt idx="41">
                  <c:v>4.2485052866891202</c:v>
                </c:pt>
                <c:pt idx="42">
                  <c:v>4.2374697126983527</c:v>
                </c:pt>
                <c:pt idx="43">
                  <c:v>4.2246800542303058</c:v>
                </c:pt>
                <c:pt idx="44">
                  <c:v>4.2103307105434116</c:v>
                </c:pt>
                <c:pt idx="45">
                  <c:v>4.1945964041489887</c:v>
                </c:pt>
                <c:pt idx="46">
                  <c:v>4.1776343099288038</c:v>
                </c:pt>
                <c:pt idx="47">
                  <c:v>4.1595859329591853</c:v>
                </c:pt>
                <c:pt idx="48">
                  <c:v>4.1405787672557937</c:v>
                </c:pt>
                <c:pt idx="49">
                  <c:v>4.1207277632165873</c:v>
                </c:pt>
                <c:pt idx="50">
                  <c:v>4.1001366277511755</c:v>
                </c:pt>
                <c:pt idx="51">
                  <c:v>4.0788989778444655</c:v>
                </c:pt>
                <c:pt idx="52">
                  <c:v>4.0570993655280585</c:v>
                </c:pt>
                <c:pt idx="53">
                  <c:v>4.0348141898540275</c:v>
                </c:pt>
                <c:pt idx="54">
                  <c:v>4.0121125094230745</c:v>
                </c:pt>
                <c:pt idx="55">
                  <c:v>3.989056767262618</c:v>
                </c:pt>
                <c:pt idx="56">
                  <c:v>3.9657034383375374</c:v>
                </c:pt>
                <c:pt idx="57">
                  <c:v>3.9421036086715242</c:v>
                </c:pt>
                <c:pt idx="58">
                  <c:v>3.9183034939296837</c:v>
                </c:pt>
                <c:pt idx="59">
                  <c:v>3.894344904337748</c:v>
                </c:pt>
                <c:pt idx="60">
                  <c:v>3.8702656619680527</c:v>
                </c:pt>
                <c:pt idx="61">
                  <c:v>3.8460999756889125</c:v>
                </c:pt>
                <c:pt idx="62">
                  <c:v>3.8218787784364272</c:v>
                </c:pt>
                <c:pt idx="63">
                  <c:v>3.797630030912722</c:v>
                </c:pt>
                <c:pt idx="64">
                  <c:v>3.7733789953307117</c:v>
                </c:pt>
                <c:pt idx="65">
                  <c:v>3.7491484824029899</c:v>
                </c:pt>
                <c:pt idx="66">
                  <c:v>3.7249590744030461</c:v>
                </c:pt>
                <c:pt idx="67">
                  <c:v>3.7008293268035217</c:v>
                </c:pt>
                <c:pt idx="68">
                  <c:v>3.6767759507126154</c:v>
                </c:pt>
                <c:pt idx="69">
                  <c:v>3.6528139780806961</c:v>
                </c:pt>
                <c:pt idx="70">
                  <c:v>3.6289569114302052</c:v>
                </c:pt>
                <c:pt idx="71">
                  <c:v>3.6052168596691807</c:v>
                </c:pt>
                <c:pt idx="72">
                  <c:v>3.5816046613787442</c:v>
                </c:pt>
                <c:pt idx="73">
                  <c:v>3.558129996814916</c:v>
                </c:pt>
                <c:pt idx="74">
                  <c:v>3.5348014897325197</c:v>
                </c:pt>
                <c:pt idx="75">
                  <c:v>3.511626800021618</c:v>
                </c:pt>
                <c:pt idx="76">
                  <c:v>3.4886127080429885</c:v>
                </c:pt>
                <c:pt idx="77">
                  <c:v>3.4657651914569367</c:v>
                </c:pt>
                <c:pt idx="78">
                  <c:v>3.4430894952578717</c:v>
                </c:pt>
                <c:pt idx="79">
                  <c:v>3.4205901956542735</c:v>
                </c:pt>
                <c:pt idx="80">
                  <c:v>3.3982712583688897</c:v>
                </c:pt>
                <c:pt idx="81">
                  <c:v>3.3761360918762673</c:v>
                </c:pt>
                <c:pt idx="82">
                  <c:v>3.3541875960432295</c:v>
                </c:pt>
                <c:pt idx="83">
                  <c:v>3.3324282065919308</c:v>
                </c:pt>
                <c:pt idx="84">
                  <c:v>3.3108599357640127</c:v>
                </c:pt>
                <c:pt idx="85">
                  <c:v>3.2894844095276188</c:v>
                </c:pt>
                <c:pt idx="86">
                  <c:v>3.2683029016360807</c:v>
                </c:pt>
                <c:pt idx="87">
                  <c:v>3.2473163648175709</c:v>
                </c:pt>
                <c:pt idx="88">
                  <c:v>3.2265254593485064</c:v>
                </c:pt>
                <c:pt idx="89">
                  <c:v>3.2059305792397024</c:v>
                </c:pt>
                <c:pt idx="90">
                  <c:v>3.1855318762428677</c:v>
                </c:pt>
                <c:pt idx="91">
                  <c:v>3.1653292818657897</c:v>
                </c:pt>
                <c:pt idx="92">
                  <c:v>3.145322527567211</c:v>
                </c:pt>
                <c:pt idx="93">
                  <c:v>3.1255111632867805</c:v>
                </c:pt>
                <c:pt idx="94">
                  <c:v>3.1058945744513458</c:v>
                </c:pt>
                <c:pt idx="95">
                  <c:v>3.0864719975861479</c:v>
                </c:pt>
                <c:pt idx="96">
                  <c:v>3.0672425346479519</c:v>
                </c:pt>
                <c:pt idx="97">
                  <c:v>3.0482051661867624</c:v>
                </c:pt>
                <c:pt idx="98">
                  <c:v>3.0293587634333519</c:v>
                </c:pt>
                <c:pt idx="99">
                  <c:v>3.0107020994012972</c:v>
                </c:pt>
                <c:pt idx="100">
                  <c:v>2.9922338590845068</c:v>
                </c:pt>
                <c:pt idx="101">
                  <c:v>2.9739526488241927</c:v>
                </c:pt>
                <c:pt idx="102">
                  <c:v>2.9558570049128887</c:v>
                </c:pt>
                <c:pt idx="103">
                  <c:v>2.9379454014973425</c:v>
                </c:pt>
                <c:pt idx="104">
                  <c:v>2.9202162578368305</c:v>
                </c:pt>
                <c:pt idx="105">
                  <c:v>2.9026679449687003</c:v>
                </c:pt>
                <c:pt idx="106">
                  <c:v>2.885298791828566</c:v>
                </c:pt>
                <c:pt idx="107">
                  <c:v>2.8681070908686355</c:v>
                </c:pt>
                <c:pt idx="108">
                  <c:v>2.8510911032140402</c:v>
                </c:pt>
                <c:pt idx="109">
                  <c:v>2.8342490633937323</c:v>
                </c:pt>
                <c:pt idx="110">
                  <c:v>2.8175791836795248</c:v>
                </c:pt>
                <c:pt idx="111">
                  <c:v>2.8010796580641011</c:v>
                </c:pt>
                <c:pt idx="112">
                  <c:v>2.7847486659063092</c:v>
                </c:pt>
                <c:pt idx="113">
                  <c:v>2.7685843752697799</c:v>
                </c:pt>
                <c:pt idx="114">
                  <c:v>2.7525849459787977</c:v>
                </c:pt>
                <c:pt idx="115">
                  <c:v>2.7367485324134457</c:v>
                </c:pt>
                <c:pt idx="116">
                  <c:v>2.7210732860642906</c:v>
                </c:pt>
                <c:pt idx="117">
                  <c:v>2.7055573578652568</c:v>
                </c:pt>
                <c:pt idx="118">
                  <c:v>2.6901989003218874</c:v>
                </c:pt>
                <c:pt idx="119">
                  <c:v>2.6749960694508004</c:v>
                </c:pt>
                <c:pt idx="120">
                  <c:v>2.6599470265449563</c:v>
                </c:pt>
                <c:pt idx="121">
                  <c:v>2.6450499397781702</c:v>
                </c:pt>
                <c:pt idx="122">
                  <c:v>2.6303029856612903</c:v>
                </c:pt>
                <c:pt idx="123">
                  <c:v>2.6157043503614847</c:v>
                </c:pt>
                <c:pt idx="124">
                  <c:v>2.6012522308952057</c:v>
                </c:pt>
                <c:pt idx="125">
                  <c:v>2.5869448362045824</c:v>
                </c:pt>
                <c:pt idx="126">
                  <c:v>2.5727803881262488</c:v>
                </c:pt>
                <c:pt idx="127">
                  <c:v>2.5587571222609364</c:v>
                </c:pt>
                <c:pt idx="128">
                  <c:v>2.5448732887515053</c:v>
                </c:pt>
                <c:pt idx="129">
                  <c:v>2.5311271529765271</c:v>
                </c:pt>
                <c:pt idx="130">
                  <c:v>2.5175169961659907</c:v>
                </c:pt>
                <c:pt idx="131">
                  <c:v>2.5040411159451872</c:v>
                </c:pt>
                <c:pt idx="132">
                  <c:v>2.4906978268124136</c:v>
                </c:pt>
                <c:pt idx="133">
                  <c:v>2.4774854605556653</c:v>
                </c:pt>
                <c:pt idx="134">
                  <c:v>2.4644023666131427</c:v>
                </c:pt>
                <c:pt idx="135">
                  <c:v>2.4514469123820071</c:v>
                </c:pt>
                <c:pt idx="136">
                  <c:v>2.4386174834795056</c:v>
                </c:pt>
                <c:pt idx="137">
                  <c:v>2.425912483960273</c:v>
                </c:pt>
                <c:pt idx="138">
                  <c:v>2.4133303364933405</c:v>
                </c:pt>
                <c:pt idx="139">
                  <c:v>2.4008694825021073</c:v>
                </c:pt>
                <c:pt idx="140">
                  <c:v>2.3885283822703105</c:v>
                </c:pt>
                <c:pt idx="141">
                  <c:v>2.3763055150167798</c:v>
                </c:pt>
                <c:pt idx="142">
                  <c:v>2.3641993789415761</c:v>
                </c:pt>
                <c:pt idx="143">
                  <c:v>2.3522084912459156</c:v>
                </c:pt>
                <c:pt idx="144">
                  <c:v>2.340331388128098</c:v>
                </c:pt>
                <c:pt idx="145">
                  <c:v>2.3285666247574981</c:v>
                </c:pt>
                <c:pt idx="146">
                  <c:v>2.3169127752285346</c:v>
                </c:pt>
                <c:pt idx="147">
                  <c:v>2.3053684324963695</c:v>
                </c:pt>
                <c:pt idx="148">
                  <c:v>2.2939322082959905</c:v>
                </c:pt>
                <c:pt idx="149">
                  <c:v>2.2826027330461738</c:v>
                </c:pt>
                <c:pt idx="150">
                  <c:v>2.271378655739738</c:v>
                </c:pt>
                <c:pt idx="151">
                  <c:v>2.2602586438213939</c:v>
                </c:pt>
                <c:pt idx="152">
                  <c:v>2.249241383054374</c:v>
                </c:pt>
                <c:pt idx="153">
                  <c:v>2.2383255773769739</c:v>
                </c:pt>
                <c:pt idx="154">
                  <c:v>2.2275099487500203</c:v>
                </c:pt>
                <c:pt idx="155">
                  <c:v>2.216793236996228</c:v>
                </c:pt>
                <c:pt idx="156">
                  <c:v>2.2061741996323185</c:v>
                </c:pt>
                <c:pt idx="157">
                  <c:v>2.1956516116947236</c:v>
                </c:pt>
                <c:pt idx="158">
                  <c:v>2.1852242655596159</c:v>
                </c:pt>
                <c:pt idx="159">
                  <c:v>2.1748909707579775</c:v>
                </c:pt>
                <c:pt idx="160">
                  <c:v>2.1646505537863305</c:v>
                </c:pt>
                <c:pt idx="161">
                  <c:v>2.1545018579137425</c:v>
                </c:pt>
                <c:pt idx="162">
                  <c:v>2.1444437429856391</c:v>
                </c:pt>
                <c:pt idx="163">
                  <c:v>2.1344750852249419</c:v>
                </c:pt>
                <c:pt idx="164">
                  <c:v>2.124594777030981</c:v>
                </c:pt>
                <c:pt idx="165">
                  <c:v>2.1148017267766344</c:v>
                </c:pt>
                <c:pt idx="166">
                  <c:v>2.105094858604065</c:v>
                </c:pt>
                <c:pt idx="167">
                  <c:v>2.0954731122194414</c:v>
                </c:pt>
                <c:pt idx="168">
                  <c:v>2.0859354426869525</c:v>
                </c:pt>
                <c:pt idx="169">
                  <c:v>2.0764808202224514</c:v>
                </c:pt>
                <c:pt idx="170">
                  <c:v>2.0671082299869821</c:v>
                </c:pt>
                <c:pt idx="171">
                  <c:v>2.0578166718804671</c:v>
                </c:pt>
                <c:pt idx="172">
                  <c:v>2.0486051603357835</c:v>
                </c:pt>
                <c:pt idx="173">
                  <c:v>2.0394727241134425</c:v>
                </c:pt>
                <c:pt idx="174">
                  <c:v>2.0304184060970769</c:v>
                </c:pt>
                <c:pt idx="175">
                  <c:v>2.0214412630899066</c:v>
                </c:pt>
                <c:pt idx="176">
                  <c:v>2.0125403656123537</c:v>
                </c:pt>
                <c:pt idx="177">
                  <c:v>2.0037147977009488</c:v>
                </c:pt>
                <c:pt idx="178">
                  <c:v>1.9949636567086704</c:v>
                </c:pt>
                <c:pt idx="179">
                  <c:v>1.98628605310683</c:v>
                </c:pt>
                <c:pt idx="180">
                  <c:v>1.9776811102886205</c:v>
                </c:pt>
                <c:pt idx="181">
                  <c:v>1.9691479643744201</c:v>
                </c:pt>
                <c:pt idx="182">
                  <c:v>1.9606857640189423</c:v>
                </c:pt>
                <c:pt idx="183">
                  <c:v>1.9522936702203115</c:v>
                </c:pt>
                <c:pt idx="184">
                  <c:v>1.9439708561311286</c:v>
                </c:pt>
                <c:pt idx="185">
                  <c:v>1.9357165068715951</c:v>
                </c:pt>
                <c:pt idx="186">
                  <c:v>1.9275298193447401</c:v>
                </c:pt>
                <c:pt idx="187">
                  <c:v>1.9194100020538085</c:v>
                </c:pt>
                <c:pt idx="188">
                  <c:v>1.9113562749218362</c:v>
                </c:pt>
                <c:pt idx="189">
                  <c:v>1.9033678691134603</c:v>
                </c:pt>
                <c:pt idx="190">
                  <c:v>1.8954440268589816</c:v>
                </c:pt>
                <c:pt idx="191">
                  <c:v>1.8875840012807097</c:v>
                </c:pt>
                <c:pt idx="192">
                  <c:v>1.8797870562216044</c:v>
                </c:pt>
                <c:pt idx="193">
                  <c:v>1.8720524660762337</c:v>
                </c:pt>
                <c:pt idx="194">
                  <c:v>1.8643795156240497</c:v>
                </c:pt>
                <c:pt idx="195">
                  <c:v>1.8567674998649988</c:v>
                </c:pt>
                <c:pt idx="196">
                  <c:v>1.8492157238574589</c:v>
                </c:pt>
                <c:pt idx="197">
                  <c:v>1.841723502558515</c:v>
                </c:pt>
                <c:pt idx="198">
                  <c:v>1.8342901606665567</c:v>
                </c:pt>
                <c:pt idx="199">
                  <c:v>1.8269150324662078</c:v>
                </c:pt>
                <c:pt idx="200">
                  <c:v>1.8195974616755626</c:v>
                </c:pt>
                <c:pt idx="201">
                  <c:v>1.8123368012957344</c:v>
                </c:pt>
                <c:pt idx="202">
                  <c:v>1.8051324134626952</c:v>
                </c:pt>
                <c:pt idx="203">
                  <c:v>1.7979836693013913</c:v>
                </c:pt>
                <c:pt idx="204">
                  <c:v>1.790889948782129</c:v>
                </c:pt>
                <c:pt idx="205">
                  <c:v>1.7838506405791987</c:v>
                </c:pt>
                <c:pt idx="206">
                  <c:v>1.7768651419317343</c:v>
                </c:pt>
                <c:pt idx="207">
                  <c:v>1.7699328585067755</c:v>
                </c:pt>
                <c:pt idx="208">
                  <c:v>1.7630532042645186</c:v>
                </c:pt>
                <c:pt idx="209">
                  <c:v>1.7562256013257345</c:v>
                </c:pt>
                <c:pt idx="210">
                  <c:v>1.7494494798413267</c:v>
                </c:pt>
                <c:pt idx="211">
                  <c:v>1.7427242778640104</c:v>
                </c:pt>
                <c:pt idx="212">
                  <c:v>1.7360494412220842</c:v>
                </c:pt>
                <c:pt idx="213">
                  <c:v>1.729424423395278</c:v>
                </c:pt>
                <c:pt idx="214">
                  <c:v>1.722848685392637</c:v>
                </c:pt>
                <c:pt idx="215">
                  <c:v>1.7163216956324341</c:v>
                </c:pt>
                <c:pt idx="216">
                  <c:v>1.7098429298240687</c:v>
                </c:pt>
                <c:pt idx="217">
                  <c:v>1.7034118708519383</c:v>
                </c:pt>
                <c:pt idx="218">
                  <c:v>1.6970280086612453</c:v>
                </c:pt>
                <c:pt idx="219">
                  <c:v>1.6906908401457212</c:v>
                </c:pt>
                <c:pt idx="220">
                  <c:v>1.6843998690372362</c:v>
                </c:pt>
                <c:pt idx="221">
                  <c:v>1.6781546057972674</c:v>
                </c:pt>
                <c:pt idx="222">
                  <c:v>1.671954567510201</c:v>
                </c:pt>
                <c:pt idx="223">
                  <c:v>1.6657992777784401</c:v>
                </c:pt>
                <c:pt idx="224">
                  <c:v>1.6596882666192891</c:v>
                </c:pt>
                <c:pt idx="225">
                  <c:v>1.6536210703635905</c:v>
                </c:pt>
                <c:pt idx="226">
                  <c:v>1.6475972315560856</c:v>
                </c:pt>
                <c:pt idx="227">
                  <c:v>1.6416162988574743</c:v>
                </c:pt>
                <c:pt idx="228">
                  <c:v>1.6356778269481405</c:v>
                </c:pt>
                <c:pt idx="229">
                  <c:v>1.6297813764335296</c:v>
                </c:pt>
                <c:pt idx="230">
                  <c:v>1.6239265137511347</c:v>
                </c:pt>
                <c:pt idx="231">
                  <c:v>1.6181128110790819</c:v>
                </c:pt>
                <c:pt idx="232">
                  <c:v>1.6123398462462752</c:v>
                </c:pt>
                <c:pt idx="233">
                  <c:v>1.606607202644085</c:v>
                </c:pt>
                <c:pt idx="234">
                  <c:v>1.6009144691395489</c:v>
                </c:pt>
                <c:pt idx="235">
                  <c:v>1.5952612399900608</c:v>
                </c:pt>
                <c:pt idx="236">
                  <c:v>1.5896471147595252</c:v>
                </c:pt>
                <c:pt idx="237">
                  <c:v>1.5840716982359502</c:v>
                </c:pt>
                <c:pt idx="238">
                  <c:v>1.5785346003504532</c:v>
                </c:pt>
                <c:pt idx="239">
                  <c:v>1.5730354360976599</c:v>
                </c:pt>
                <c:pt idx="240">
                  <c:v>1.5675738254574674</c:v>
                </c:pt>
                <c:pt idx="241">
                  <c:v>1.5621493933181509</c:v>
                </c:pt>
                <c:pt idx="242">
                  <c:v>1.5567617694007916</c:v>
                </c:pt>
                <c:pt idx="243">
                  <c:v>1.5514105881849969</c:v>
                </c:pt>
                <c:pt idx="244">
                  <c:v>1.5460954888359015</c:v>
                </c:pt>
                <c:pt idx="245">
                  <c:v>1.540816115132412</c:v>
                </c:pt>
                <c:pt idx="246">
                  <c:v>1.5355721153966886</c:v>
                </c:pt>
                <c:pt idx="247">
                  <c:v>1.5303631424248296</c:v>
                </c:pt>
                <c:pt idx="248">
                  <c:v>1.5251888534187448</c:v>
                </c:pt>
                <c:pt idx="249">
                  <c:v>1.5200489099191947</c:v>
                </c:pt>
              </c:numCache>
            </c:numRef>
          </c:yVal>
          <c:smooth val="1"/>
        </c:ser>
        <c:ser>
          <c:idx val="0"/>
          <c:order val="0"/>
          <c:tx>
            <c:v>298K</c:v>
          </c:tx>
          <c:spPr>
            <a:ln w="15875">
              <a:solidFill>
                <a:schemeClr val="tx1"/>
              </a:solidFill>
              <a:prstDash val="solid"/>
            </a:ln>
          </c:spPr>
          <c:marker>
            <c:symbol val="none"/>
          </c:marker>
          <c:xVal>
            <c:numRef>
              <c:f>データ!$AX$6:$AX$255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データ!$AY$6:$AY$255</c:f>
              <c:numCache>
                <c:formatCode>General</c:formatCode>
                <c:ptCount val="250"/>
                <c:pt idx="0">
                  <c:v>52.363499446910858</c:v>
                </c:pt>
                <c:pt idx="1">
                  <c:v>26.690000116502805</c:v>
                </c:pt>
                <c:pt idx="2">
                  <c:v>15.843760078024747</c:v>
                </c:pt>
                <c:pt idx="3">
                  <c:v>10.764744185218373</c:v>
                </c:pt>
                <c:pt idx="4">
                  <c:v>8.2639107006571209</c:v>
                </c:pt>
                <c:pt idx="5">
                  <c:v>7.0177639405806049</c:v>
                </c:pt>
                <c:pt idx="6">
                  <c:v>6.4150977637651172</c:v>
                </c:pt>
                <c:pt idx="7">
                  <c:v>6.1520479368657321</c:v>
                </c:pt>
                <c:pt idx="8">
                  <c:v>6.069464306888344</c:v>
                </c:pt>
                <c:pt idx="9">
                  <c:v>6.080909408560963</c:v>
                </c:pt>
                <c:pt idx="10">
                  <c:v>6.1383311670912493</c:v>
                </c:pt>
                <c:pt idx="11">
                  <c:v>6.214721889133096</c:v>
                </c:pt>
                <c:pt idx="12">
                  <c:v>6.2949448600445876</c:v>
                </c:pt>
                <c:pt idx="13">
                  <c:v>6.3706982630178546</c:v>
                </c:pt>
                <c:pt idx="14">
                  <c:v>6.4376666310629345</c:v>
                </c:pt>
                <c:pt idx="15">
                  <c:v>6.4938708358795152</c:v>
                </c:pt>
                <c:pt idx="16">
                  <c:v>6.5386945625139905</c:v>
                </c:pt>
                <c:pt idx="17">
                  <c:v>6.5723022029463447</c:v>
                </c:pt>
                <c:pt idx="18">
                  <c:v>6.5952879309220647</c:v>
                </c:pt>
                <c:pt idx="19">
                  <c:v>6.6084636210653684</c:v>
                </c:pt>
                <c:pt idx="20">
                  <c:v>6.6127312575803616</c:v>
                </c:pt>
                <c:pt idx="21">
                  <c:v>6.6090072499129713</c:v>
                </c:pt>
                <c:pt idx="22">
                  <c:v>6.598178822612792</c:v>
                </c:pt>
                <c:pt idx="23">
                  <c:v>6.5810802540021411</c:v>
                </c:pt>
                <c:pt idx="24">
                  <c:v>6.5584813518819249</c:v>
                </c:pt>
                <c:pt idx="25">
                  <c:v>6.5310833922344669</c:v>
                </c:pt>
                <c:pt idx="26">
                  <c:v>6.4995195134158417</c:v>
                </c:pt>
                <c:pt idx="27">
                  <c:v>6.4643576690933404</c:v>
                </c:pt>
                <c:pt idx="28">
                  <c:v>6.4261049472223695</c:v>
                </c:pt>
                <c:pt idx="29">
                  <c:v>6.3852125112425018</c:v>
                </c:pt>
                <c:pt idx="30">
                  <c:v>6.3420807069119469</c:v>
                </c:pt>
                <c:pt idx="31">
                  <c:v>6.2970640621844094</c:v>
                </c:pt>
                <c:pt idx="32">
                  <c:v>6.2504760251211824</c:v>
                </c:pt>
                <c:pt idx="33">
                  <c:v>6.2025933595134033</c:v>
                </c:pt>
                <c:pt idx="34">
                  <c:v>6.1536601647576621</c:v>
                </c:pt>
                <c:pt idx="35">
                  <c:v>6.1038915153487805</c:v>
                </c:pt>
                <c:pt idx="36">
                  <c:v>6.053476732481772</c:v>
                </c:pt>
                <c:pt idx="37">
                  <c:v>6.0025823098442697</c:v>
                </c:pt>
                <c:pt idx="38">
                  <c:v>5.9513545204530969</c:v>
                </c:pt>
                <c:pt idx="39">
                  <c:v>5.8999217331299372</c:v>
                </c:pt>
                <c:pt idx="40">
                  <c:v>5.8483964670915247</c:v>
                </c:pt>
                <c:pt idx="41">
                  <c:v>5.7968772119136984</c:v>
                </c:pt>
                <c:pt idx="42">
                  <c:v>5.7454500383114979</c:v>
                </c:pt>
                <c:pt idx="43">
                  <c:v>5.69419002307695</c:v>
                </c:pt>
                <c:pt idx="44">
                  <c:v>5.6431625093321642</c:v>
                </c:pt>
                <c:pt idx="45">
                  <c:v>5.5924242211099422</c:v>
                </c:pt>
                <c:pt idx="46">
                  <c:v>5.5420242492384686</c:v>
                </c:pt>
                <c:pt idx="47">
                  <c:v>5.4920049236187554</c:v>
                </c:pt>
                <c:pt idx="48">
                  <c:v>5.4424025852598712</c:v>
                </c:pt>
                <c:pt idx="49">
                  <c:v>5.3932482698809663</c:v>
                </c:pt>
                <c:pt idx="50">
                  <c:v>5.3445683134957083</c:v>
                </c:pt>
                <c:pt idx="51">
                  <c:v>5.2963848891545879</c:v>
                </c:pt>
                <c:pt idx="52">
                  <c:v>5.2487164829215152</c:v>
                </c:pt>
                <c:pt idx="53">
                  <c:v>5.2015783161905746</c:v>
                </c:pt>
                <c:pt idx="54">
                  <c:v>5.1549827205935772</c:v>
                </c:pt>
                <c:pt idx="55">
                  <c:v>5.1089394709969564</c:v>
                </c:pt>
                <c:pt idx="56">
                  <c:v>5.0634560814258043</c:v>
                </c:pt>
                <c:pt idx="57">
                  <c:v>5.0185380681729841</c:v>
                </c:pt>
                <c:pt idx="58">
                  <c:v>4.974189183842415</c:v>
                </c:pt>
                <c:pt idx="59">
                  <c:v>4.9304116256294801</c:v>
                </c:pt>
                <c:pt idx="60">
                  <c:v>4.8872062207500413</c:v>
                </c:pt>
                <c:pt idx="61">
                  <c:v>4.8445725915862248</c:v>
                </c:pt>
                <c:pt idx="62">
                  <c:v>4.802509302815861</c:v>
                </c:pt>
                <c:pt idx="63">
                  <c:v>4.7610139925279382</c:v>
                </c:pt>
                <c:pt idx="64">
                  <c:v>4.7200834890941374</c:v>
                </c:pt>
                <c:pt idx="65">
                  <c:v>4.6797139153623366</c:v>
                </c:pt>
                <c:pt idx="66">
                  <c:v>4.6399007815584365</c:v>
                </c:pt>
                <c:pt idx="67">
                  <c:v>4.6006390681248552</c:v>
                </c:pt>
                <c:pt idx="68">
                  <c:v>4.5619232995849091</c:v>
                </c:pt>
                <c:pt idx="69">
                  <c:v>4.5237476103996581</c:v>
                </c:pt>
                <c:pt idx="70">
                  <c:v>4.4861058036756392</c:v>
                </c:pt>
                <c:pt idx="71">
                  <c:v>4.4489914034864668</c:v>
                </c:pt>
                <c:pt idx="72">
                  <c:v>4.4123977014868938</c:v>
                </c:pt>
                <c:pt idx="73">
                  <c:v>4.3763177984234272</c:v>
                </c:pt>
                <c:pt idx="74">
                  <c:v>4.3407446410795441</c:v>
                </c:pt>
                <c:pt idx="75">
                  <c:v>4.3056710551351873</c:v>
                </c:pt>
                <c:pt idx="76">
                  <c:v>4.271089774368404</c:v>
                </c:pt>
                <c:pt idx="77">
                  <c:v>4.2369934665810476</c:v>
                </c:pt>
                <c:pt idx="78">
                  <c:v>4.2033747565897404</c:v>
                </c:pt>
                <c:pt idx="79">
                  <c:v>4.1702262465870046</c:v>
                </c:pt>
                <c:pt idx="80">
                  <c:v>4.1375405341453151</c:v>
                </c:pt>
                <c:pt idx="81">
                  <c:v>4.1053102281081273</c:v>
                </c:pt>
                <c:pt idx="82">
                  <c:v>4.0735279625864615</c:v>
                </c:pt>
                <c:pt idx="83">
                  <c:v>4.0421864092568249</c:v>
                </c:pt>
                <c:pt idx="84">
                  <c:v>4.0112782881360243</c:v>
                </c:pt>
                <c:pt idx="85">
                  <c:v>3.9807963769902965</c:v>
                </c:pt>
                <c:pt idx="86">
                  <c:v>3.9507335195200142</c:v>
                </c:pt>
                <c:pt idx="87">
                  <c:v>3.9210826324468044</c:v>
                </c:pt>
                <c:pt idx="88">
                  <c:v>3.8918367116169708</c:v>
                </c:pt>
                <c:pt idx="89">
                  <c:v>3.8629888372235648</c:v>
                </c:pt>
                <c:pt idx="90">
                  <c:v>3.8345321782391046</c:v>
                </c:pt>
                <c:pt idx="91">
                  <c:v>3.8064599961416437</c:v>
                </c:pt>
                <c:pt idx="92">
                  <c:v>3.7787656480085974</c:v>
                </c:pt>
                <c:pt idx="93">
                  <c:v>3.7514425890452663</c:v>
                </c:pt>
                <c:pt idx="94">
                  <c:v>3.7244843746082918</c:v>
                </c:pt>
                <c:pt idx="95">
                  <c:v>3.6978846617782839</c:v>
                </c:pt>
                <c:pt idx="96">
                  <c:v>3.6716372105304362</c:v>
                </c:pt>
                <c:pt idx="97">
                  <c:v>3.6457358845471042</c:v>
                </c:pt>
                <c:pt idx="98">
                  <c:v>3.6201746517119351</c:v>
                </c:pt>
                <c:pt idx="99">
                  <c:v>3.5949475843212237</c:v>
                </c:pt>
                <c:pt idx="100">
                  <c:v>3.5700488590446096</c:v>
                </c:pt>
                <c:pt idx="101">
                  <c:v>3.5454727566640596</c:v>
                </c:pt>
                <c:pt idx="102">
                  <c:v>3.5212136616171907</c:v>
                </c:pt>
                <c:pt idx="103">
                  <c:v>3.4972660613684097</c:v>
                </c:pt>
                <c:pt idx="104">
                  <c:v>3.4736245456290025</c:v>
                </c:pt>
                <c:pt idx="105">
                  <c:v>3.4502838054452067</c:v>
                </c:pt>
                <c:pt idx="106">
                  <c:v>3.4272386321713877</c:v>
                </c:pt>
                <c:pt idx="107">
                  <c:v>3.4044839163437359</c:v>
                </c:pt>
                <c:pt idx="108">
                  <c:v>3.3820146464683427</c:v>
                </c:pt>
                <c:pt idx="109">
                  <c:v>3.3598259077361212</c:v>
                </c:pt>
                <c:pt idx="110">
                  <c:v>3.3379128806757614</c:v>
                </c:pt>
                <c:pt idx="111">
                  <c:v>3.3162708397547842</c:v>
                </c:pt>
                <c:pt idx="112">
                  <c:v>3.2948951519377103</c:v>
                </c:pt>
                <c:pt idx="113">
                  <c:v>3.2737812752094348</c:v>
                </c:pt>
                <c:pt idx="114">
                  <c:v>3.2529247570710589</c:v>
                </c:pt>
                <c:pt idx="115">
                  <c:v>3.2323212330146522</c:v>
                </c:pt>
                <c:pt idx="116">
                  <c:v>3.2119664249827515</c:v>
                </c:pt>
                <c:pt idx="117">
                  <c:v>3.1918561398177565</c:v>
                </c:pt>
                <c:pt idx="118">
                  <c:v>3.1719862677058392</c:v>
                </c:pt>
                <c:pt idx="119">
                  <c:v>3.1523527806194598</c:v>
                </c:pt>
                <c:pt idx="120">
                  <c:v>3.1329517307621262</c:v>
                </c:pt>
                <c:pt idx="121">
                  <c:v>3.1137792490186245</c:v>
                </c:pt>
                <c:pt idx="122">
                  <c:v>3.0948315434135587</c:v>
                </c:pt>
                <c:pt idx="123">
                  <c:v>3.076104897580711</c:v>
                </c:pt>
                <c:pt idx="124">
                  <c:v>3.0575956692454187</c:v>
                </c:pt>
                <c:pt idx="125">
                  <c:v>3.0393002887218894</c:v>
                </c:pt>
                <c:pt idx="126">
                  <c:v>3.0212152574271274</c:v>
                </c:pt>
                <c:pt idx="127">
                  <c:v>3.0033371464129184</c:v>
                </c:pt>
                <c:pt idx="128">
                  <c:v>2.9856625949171045</c:v>
                </c:pt>
                <c:pt idx="129">
                  <c:v>2.9681883089352312</c:v>
                </c:pt>
                <c:pt idx="130">
                  <c:v>2.9509110598134303</c:v>
                </c:pt>
                <c:pt idx="131">
                  <c:v>2.9338276828633094</c:v>
                </c:pt>
                <c:pt idx="132">
                  <c:v>2.9169350759994481</c:v>
                </c:pt>
                <c:pt idx="133">
                  <c:v>2.9002301983999907</c:v>
                </c:pt>
                <c:pt idx="134">
                  <c:v>2.8837100691907249</c:v>
                </c:pt>
                <c:pt idx="135">
                  <c:v>2.867371766152929</c:v>
                </c:pt>
                <c:pt idx="136">
                  <c:v>2.8512124244551962</c:v>
                </c:pt>
                <c:pt idx="137">
                  <c:v>2.8352292354093467</c:v>
                </c:pt>
                <c:pt idx="138">
                  <c:v>2.8194194452504968</c:v>
                </c:pt>
                <c:pt idx="139">
                  <c:v>2.803780353941268</c:v>
                </c:pt>
                <c:pt idx="140">
                  <c:v>2.7883093140000801</c:v>
                </c:pt>
                <c:pt idx="141">
                  <c:v>2.7730037293534191</c:v>
                </c:pt>
                <c:pt idx="142">
                  <c:v>2.7578610542119257</c:v>
                </c:pt>
                <c:pt idx="143">
                  <c:v>2.7428787919701181</c:v>
                </c:pt>
                <c:pt idx="144">
                  <c:v>2.7280544941295259</c:v>
                </c:pt>
                <c:pt idx="145">
                  <c:v>2.7133857592449813</c:v>
                </c:pt>
                <c:pt idx="146">
                  <c:v>2.6988702318937978</c:v>
                </c:pt>
                <c:pt idx="147">
                  <c:v>2.6845056016675319</c:v>
                </c:pt>
                <c:pt idx="148">
                  <c:v>2.6702896021860183</c:v>
                </c:pt>
                <c:pt idx="149">
                  <c:v>2.6562200101333424</c:v>
                </c:pt>
                <c:pt idx="150">
                  <c:v>2.6422946443154083</c:v>
                </c:pt>
                <c:pt idx="151">
                  <c:v>2.6285113647387419</c:v>
                </c:pt>
                <c:pt idx="152">
                  <c:v>2.6148680717101747</c:v>
                </c:pt>
                <c:pt idx="153">
                  <c:v>2.6013627049570185</c:v>
                </c:pt>
                <c:pt idx="154">
                  <c:v>2.5879932427673782</c:v>
                </c:pt>
                <c:pt idx="155">
                  <c:v>2.5747577011501961</c:v>
                </c:pt>
                <c:pt idx="156">
                  <c:v>2.5616541330146649</c:v>
                </c:pt>
                <c:pt idx="157">
                  <c:v>2.5486806273686113</c:v>
                </c:pt>
                <c:pt idx="158">
                  <c:v>2.5358353085354697</c:v>
                </c:pt>
                <c:pt idx="159">
                  <c:v>2.5231163353894615</c:v>
                </c:pt>
                <c:pt idx="160">
                  <c:v>2.5105219006085919</c:v>
                </c:pt>
                <c:pt idx="161">
                  <c:v>2.4980502299450893</c:v>
                </c:pt>
                <c:pt idx="162">
                  <c:v>2.4856995815129035</c:v>
                </c:pt>
                <c:pt idx="163">
                  <c:v>2.4734682450918886</c:v>
                </c:pt>
                <c:pt idx="164">
                  <c:v>2.4613545414483009</c:v>
                </c:pt>
                <c:pt idx="165">
                  <c:v>2.4493568216712389</c:v>
                </c:pt>
                <c:pt idx="166">
                  <c:v>2.4374734665246747</c:v>
                </c:pt>
                <c:pt idx="167">
                  <c:v>2.4257028858147009</c:v>
                </c:pt>
                <c:pt idx="168">
                  <c:v>2.4140435177716624</c:v>
                </c:pt>
                <c:pt idx="169">
                  <c:v>2.402493828446806</c:v>
                </c:pt>
                <c:pt idx="170">
                  <c:v>2.3910523111231226</c:v>
                </c:pt>
                <c:pt idx="171">
                  <c:v>2.3797174857400343</c:v>
                </c:pt>
                <c:pt idx="172">
                  <c:v>2.3684878983316091</c:v>
                </c:pt>
                <c:pt idx="173">
                  <c:v>2.3573621204779687</c:v>
                </c:pt>
                <c:pt idx="174">
                  <c:v>2.3463387487695817</c:v>
                </c:pt>
                <c:pt idx="175">
                  <c:v>2.3354164042841252</c:v>
                </c:pt>
                <c:pt idx="176">
                  <c:v>2.3245937320756145</c:v>
                </c:pt>
                <c:pt idx="177">
                  <c:v>2.3138694006755007</c:v>
                </c:pt>
                <c:pt idx="178">
                  <c:v>2.3032421016054472</c:v>
                </c:pt>
                <c:pt idx="179">
                  <c:v>2.2927105489014918</c:v>
                </c:pt>
                <c:pt idx="180">
                  <c:v>2.2822734786493295</c:v>
                </c:pt>
                <c:pt idx="181">
                  <c:v>2.2719296485304241</c:v>
                </c:pt>
                <c:pt idx="182">
                  <c:v>2.2616778373787012</c:v>
                </c:pt>
                <c:pt idx="183">
                  <c:v>2.2515168447475471</c:v>
                </c:pt>
                <c:pt idx="184">
                  <c:v>2.2414454904868646</c:v>
                </c:pt>
                <c:pt idx="185">
                  <c:v>2.2314626143299376</c:v>
                </c:pt>
                <c:pt idx="186">
                  <c:v>2.2215670754898618</c:v>
                </c:pt>
                <c:pt idx="187">
                  <c:v>2.211757752265298</c:v>
                </c:pt>
                <c:pt idx="188">
                  <c:v>2.2020335416553269</c:v>
                </c:pt>
                <c:pt idx="189">
                  <c:v>2.1923933589831717</c:v>
                </c:pt>
                <c:pt idx="190">
                  <c:v>2.1828361375285699</c:v>
                </c:pt>
                <c:pt idx="191">
                  <c:v>2.1733608281685806</c:v>
                </c:pt>
                <c:pt idx="192">
                  <c:v>2.1639663990266182</c:v>
                </c:pt>
                <c:pt idx="193">
                  <c:v>2.1546518351295032</c:v>
                </c:pt>
                <c:pt idx="194">
                  <c:v>2.1454161380723393</c:v>
                </c:pt>
                <c:pt idx="195">
                  <c:v>2.1362583256910153</c:v>
                </c:pt>
                <c:pt idx="196">
                  <c:v>2.1271774317421426</c:v>
                </c:pt>
                <c:pt idx="197">
                  <c:v>2.1181725055902492</c:v>
                </c:pt>
                <c:pt idx="198">
                  <c:v>2.1092426119020447</c:v>
                </c:pt>
                <c:pt idx="199">
                  <c:v>2.1003868303475839</c:v>
                </c:pt>
                <c:pt idx="200">
                  <c:v>2.0916042553081549</c:v>
                </c:pt>
                <c:pt idx="201">
                  <c:v>2.0828939955907311</c:v>
                </c:pt>
                <c:pt idx="202">
                  <c:v>2.0742551741488184</c:v>
                </c:pt>
                <c:pt idx="203">
                  <c:v>2.0656869278095416</c:v>
                </c:pt>
                <c:pt idx="204">
                  <c:v>2.0571884070068203</c:v>
                </c:pt>
                <c:pt idx="205">
                  <c:v>2.0487587755204748</c:v>
                </c:pt>
                <c:pt idx="206">
                  <c:v>2.0403972102211276</c:v>
                </c:pt>
                <c:pt idx="207">
                  <c:v>2.0321029008207492</c:v>
                </c:pt>
                <c:pt idx="208">
                  <c:v>2.0238750496287095</c:v>
                </c:pt>
                <c:pt idx="209">
                  <c:v>2.0157128713132102</c:v>
                </c:pt>
                <c:pt idx="210">
                  <c:v>2.0076155926679498</c:v>
                </c:pt>
                <c:pt idx="211">
                  <c:v>1.9995824523839112</c:v>
                </c:pt>
                <c:pt idx="212">
                  <c:v>1.9916127008261295</c:v>
                </c:pt>
                <c:pt idx="213">
                  <c:v>1.9837055998153352</c:v>
                </c:pt>
                <c:pt idx="214">
                  <c:v>1.9758604224143381</c:v>
                </c:pt>
                <c:pt idx="215">
                  <c:v>1.9680764527190535</c:v>
                </c:pt>
                <c:pt idx="216">
                  <c:v>1.9603529856540394</c:v>
                </c:pt>
                <c:pt idx="217">
                  <c:v>1.952689326772455</c:v>
                </c:pt>
                <c:pt idx="218">
                  <c:v>1.9450847920603158</c:v>
                </c:pt>
                <c:pt idx="219">
                  <c:v>1.937538707744958</c:v>
                </c:pt>
                <c:pt idx="220">
                  <c:v>1.9300504101075944</c:v>
                </c:pt>
                <c:pt idx="221">
                  <c:v>1.9226192452998807</c:v>
                </c:pt>
                <c:pt idx="222">
                  <c:v>1.915244569164378</c:v>
                </c:pt>
                <c:pt idx="223">
                  <c:v>1.9079257470588382</c:v>
                </c:pt>
                <c:pt idx="224">
                  <c:v>1.9006621536841988</c:v>
                </c:pt>
                <c:pt idx="225">
                  <c:v>1.8934531729162214</c:v>
                </c:pt>
                <c:pt idx="226">
                  <c:v>1.886298197640667</c:v>
                </c:pt>
                <c:pt idx="227">
                  <c:v>1.8791966295919407</c:v>
                </c:pt>
                <c:pt idx="228">
                  <c:v>1.8721478791951096</c:v>
                </c:pt>
                <c:pt idx="229">
                  <c:v>1.8651513654112275</c:v>
                </c:pt>
                <c:pt idx="230">
                  <c:v>1.8582065155858747</c:v>
                </c:pt>
                <c:pt idx="231">
                  <c:v>1.8513127653008521</c:v>
                </c:pt>
                <c:pt idx="232">
                  <c:v>1.8444695582289403</c:v>
                </c:pt>
                <c:pt idx="233">
                  <c:v>1.8376763459916652</c:v>
                </c:pt>
                <c:pt idx="234">
                  <c:v>1.8309325880199918</c:v>
                </c:pt>
                <c:pt idx="235">
                  <c:v>1.824237751417878</c:v>
                </c:pt>
                <c:pt idx="236">
                  <c:v>1.8175913108286301</c:v>
                </c:pt>
                <c:pt idx="237">
                  <c:v>1.8109927483039809</c:v>
                </c:pt>
                <c:pt idx="238">
                  <c:v>1.8044415531758442</c:v>
                </c:pt>
                <c:pt idx="239">
                  <c:v>1.7979372219306662</c:v>
                </c:pt>
                <c:pt idx="240">
                  <c:v>1.7914792580863312</c:v>
                </c:pt>
                <c:pt idx="241">
                  <c:v>1.7850671720715472</c:v>
                </c:pt>
                <c:pt idx="242">
                  <c:v>1.7787004811076692</c:v>
                </c:pt>
                <c:pt idx="243">
                  <c:v>1.7723787090928884</c:v>
                </c:pt>
                <c:pt idx="244">
                  <c:v>1.7661013864887518</c:v>
                </c:pt>
                <c:pt idx="245">
                  <c:v>1.759868050208939</c:v>
                </c:pt>
                <c:pt idx="246">
                  <c:v>1.7536782435102654</c:v>
                </c:pt>
                <c:pt idx="247">
                  <c:v>1.747531515885842</c:v>
                </c:pt>
                <c:pt idx="248">
                  <c:v>1.7414274229603599</c:v>
                </c:pt>
                <c:pt idx="249">
                  <c:v>1.7353655263874375</c:v>
                </c:pt>
              </c:numCache>
            </c:numRef>
          </c:yVal>
          <c:smooth val="1"/>
        </c:ser>
        <c:dLbls>
          <c:showLegendKey val="0"/>
          <c:showVal val="0"/>
          <c:showCatName val="0"/>
          <c:showSerName val="0"/>
          <c:showPercent val="0"/>
          <c:showBubbleSize val="0"/>
        </c:dLbls>
        <c:axId val="90705920"/>
        <c:axId val="90707840"/>
      </c:scatterChart>
      <c:valAx>
        <c:axId val="90705920"/>
        <c:scaling>
          <c:orientation val="minMax"/>
          <c:max val="0.4"/>
        </c:scaling>
        <c:delete val="0"/>
        <c:axPos val="b"/>
        <c:majorGridlines/>
        <c:title>
          <c:tx>
            <c:rich>
              <a:bodyPr/>
              <a:lstStyle/>
              <a:p>
                <a:pPr>
                  <a:defRPr/>
                </a:pPr>
                <a:r>
                  <a:rPr lang="en-US" altLang="en-US">
                    <a:solidFill>
                      <a:sysClr val="windowText" lastClr="000000"/>
                    </a:solidFill>
                  </a:rPr>
                  <a:t>V [L/mol]</a:t>
                </a:r>
              </a:p>
            </c:rich>
          </c:tx>
          <c:layout>
            <c:manualLayout>
              <c:xMode val="edge"/>
              <c:yMode val="edge"/>
              <c:x val="0.44314137562073036"/>
              <c:y val="0.94639657734542015"/>
            </c:manualLayout>
          </c:layout>
          <c:overlay val="0"/>
        </c:title>
        <c:numFmt formatCode="General" sourceLinked="1"/>
        <c:majorTickMark val="out"/>
        <c:minorTickMark val="none"/>
        <c:tickLblPos val="nextTo"/>
        <c:crossAx val="90707840"/>
        <c:crosses val="autoZero"/>
        <c:crossBetween val="midCat"/>
        <c:majorUnit val="0.1"/>
      </c:valAx>
      <c:valAx>
        <c:axId val="90707840"/>
        <c:scaling>
          <c:orientation val="minMax"/>
          <c:max val="10"/>
          <c:min val="0"/>
        </c:scaling>
        <c:delete val="0"/>
        <c:axPos val="l"/>
        <c:majorGridlines/>
        <c:minorGridlines/>
        <c:title>
          <c:tx>
            <c:rich>
              <a:bodyPr/>
              <a:lstStyle/>
              <a:p>
                <a:pPr>
                  <a:defRPr/>
                </a:pPr>
                <a:r>
                  <a:rPr lang="en-US" altLang="en-US"/>
                  <a:t>P [MPa]</a:t>
                </a:r>
              </a:p>
            </c:rich>
          </c:tx>
          <c:layout/>
          <c:overlay val="0"/>
        </c:title>
        <c:numFmt formatCode="General" sourceLinked="1"/>
        <c:majorTickMark val="out"/>
        <c:minorTickMark val="none"/>
        <c:tickLblPos val="nextTo"/>
        <c:crossAx val="90705920"/>
        <c:crosses val="autoZero"/>
        <c:crossBetween val="midCat"/>
        <c:majorUnit val="2"/>
      </c:valAx>
      <c:spPr>
        <a:ln w="25400">
          <a:noFill/>
        </a:ln>
        <a:effectLst>
          <a:glow rad="127000">
            <a:srgbClr val="4F81BD"/>
          </a:glow>
          <a:outerShdw blurRad="50800" dist="50800" dir="5400000" algn="ctr" rotWithShape="0">
            <a:sysClr val="window" lastClr="FFFFFF"/>
          </a:outerShdw>
        </a:effectLst>
      </c:spPr>
    </c:plotArea>
    <c:plotVisOnly val="1"/>
    <c:dispBlanksAs val="gap"/>
    <c:showDLblsOverMax val="0"/>
  </c:chart>
  <c:spPr>
    <a:noFill/>
    <a:ln>
      <a:noFill/>
    </a:ln>
    <a:effectLst>
      <a:glow rad="127000">
        <a:srgbClr val="4F81BD">
          <a:alpha val="17000"/>
        </a:srgbClr>
      </a:glow>
    </a:effectLst>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CO2+triglymeqt 313.15K x</c:v>
          </c:tx>
          <c:spPr>
            <a:ln>
              <a:noFill/>
            </a:ln>
          </c:spPr>
          <c:marker>
            <c:symbol val="square"/>
            <c:size val="6"/>
            <c:spPr>
              <a:solidFill>
                <a:schemeClr val="tx2">
                  <a:lumMod val="60000"/>
                  <a:lumOff val="40000"/>
                </a:schemeClr>
              </a:solidFill>
              <a:ln>
                <a:solidFill>
                  <a:schemeClr val="tx1"/>
                </a:solidFill>
              </a:ln>
            </c:spPr>
          </c:marker>
          <c:xVal>
            <c:numRef>
              <c:f>'CO2-Triglyme '!$B$5:$B$22</c:f>
              <c:numCache>
                <c:formatCode>0.000_ </c:formatCode>
                <c:ptCount val="18"/>
                <c:pt idx="0">
                  <c:v>0.245</c:v>
                </c:pt>
                <c:pt idx="1">
                  <c:v>0.29899999999999999</c:v>
                </c:pt>
                <c:pt idx="2">
                  <c:v>0.44500000000000001</c:v>
                </c:pt>
                <c:pt idx="3">
                  <c:v>0.47599999999999998</c:v>
                </c:pt>
                <c:pt idx="4">
                  <c:v>0.51300000000000001</c:v>
                </c:pt>
                <c:pt idx="5">
                  <c:v>0.61699999999999999</c:v>
                </c:pt>
                <c:pt idx="6">
                  <c:v>0.65200000000000002</c:v>
                </c:pt>
                <c:pt idx="7">
                  <c:v>0.68799999999999994</c:v>
                </c:pt>
                <c:pt idx="8">
                  <c:v>0.71299999999999997</c:v>
                </c:pt>
                <c:pt idx="9">
                  <c:v>0.749</c:v>
                </c:pt>
                <c:pt idx="10">
                  <c:v>0.79200000000000004</c:v>
                </c:pt>
                <c:pt idx="11">
                  <c:v>0.82699999999999996</c:v>
                </c:pt>
              </c:numCache>
            </c:numRef>
          </c:xVal>
          <c:yVal>
            <c:numRef>
              <c:f>'CO2-Triglyme '!$C$5:$C$22</c:f>
              <c:numCache>
                <c:formatCode>0.00_ </c:formatCode>
                <c:ptCount val="18"/>
                <c:pt idx="0">
                  <c:v>1.5029999999999999</c:v>
                </c:pt>
                <c:pt idx="1">
                  <c:v>1.883</c:v>
                </c:pt>
                <c:pt idx="2">
                  <c:v>3.0990000000000002</c:v>
                </c:pt>
                <c:pt idx="3">
                  <c:v>3.399</c:v>
                </c:pt>
                <c:pt idx="4">
                  <c:v>3.76</c:v>
                </c:pt>
                <c:pt idx="5">
                  <c:v>4.8070000000000004</c:v>
                </c:pt>
                <c:pt idx="6">
                  <c:v>5.165</c:v>
                </c:pt>
                <c:pt idx="7">
                  <c:v>5.5780000000000003</c:v>
                </c:pt>
                <c:pt idx="8">
                  <c:v>5.891</c:v>
                </c:pt>
                <c:pt idx="9">
                  <c:v>6.2990000000000004</c:v>
                </c:pt>
                <c:pt idx="10">
                  <c:v>6.8460000000000001</c:v>
                </c:pt>
                <c:pt idx="11">
                  <c:v>7.202</c:v>
                </c:pt>
              </c:numCache>
            </c:numRef>
          </c:yVal>
          <c:smooth val="1"/>
        </c:ser>
        <c:ser>
          <c:idx val="1"/>
          <c:order val="1"/>
          <c:tx>
            <c:v>calc x</c:v>
          </c:tx>
          <c:spPr>
            <a:ln w="31750">
              <a:solidFill>
                <a:srgbClr val="C00000"/>
              </a:solidFill>
            </a:ln>
          </c:spPr>
          <c:marker>
            <c:spPr>
              <a:noFill/>
              <a:ln>
                <a:noFill/>
              </a:ln>
            </c:spPr>
          </c:marker>
          <c:xVal>
            <c:numRef>
              <c:f>'CO2-Triglyme '!$E$5:$E$37</c:f>
              <c:numCache>
                <c:formatCode>0.000_);[Red]\(0.000\)</c:formatCode>
                <c:ptCount val="33"/>
                <c:pt idx="1">
                  <c:v>0.27050000000000002</c:v>
                </c:pt>
                <c:pt idx="2">
                  <c:v>0.3246</c:v>
                </c:pt>
                <c:pt idx="3">
                  <c:v>0.47189999999999999</c:v>
                </c:pt>
                <c:pt idx="4">
                  <c:v>0.50349999999999995</c:v>
                </c:pt>
                <c:pt idx="5">
                  <c:v>0.53949999999999998</c:v>
                </c:pt>
                <c:pt idx="6">
                  <c:v>0.63419999999999999</c:v>
                </c:pt>
                <c:pt idx="7">
                  <c:v>0.66400000000000003</c:v>
                </c:pt>
                <c:pt idx="8">
                  <c:v>0.69710000000000005</c:v>
                </c:pt>
                <c:pt idx="9">
                  <c:v>0.72160000000000002</c:v>
                </c:pt>
                <c:pt idx="10">
                  <c:v>0.75309999999999999</c:v>
                </c:pt>
                <c:pt idx="11">
                  <c:v>0.79500000000000004</c:v>
                </c:pt>
                <c:pt idx="12">
                  <c:v>0.8226</c:v>
                </c:pt>
              </c:numCache>
            </c:numRef>
          </c:xVal>
          <c:yVal>
            <c:numRef>
              <c:f>'CO2-Triglyme '!$F$5:$F$37</c:f>
              <c:numCache>
                <c:formatCode>0.00_);[Red]\(0.00\)</c:formatCode>
                <c:ptCount val="33"/>
                <c:pt idx="1">
                  <c:v>1.5029999999999999</c:v>
                </c:pt>
                <c:pt idx="2">
                  <c:v>1.883</c:v>
                </c:pt>
                <c:pt idx="3">
                  <c:v>3.0990000000000002</c:v>
                </c:pt>
                <c:pt idx="4">
                  <c:v>3.399</c:v>
                </c:pt>
                <c:pt idx="5">
                  <c:v>3.76</c:v>
                </c:pt>
                <c:pt idx="6">
                  <c:v>4.8070000000000004</c:v>
                </c:pt>
                <c:pt idx="7">
                  <c:v>5.165</c:v>
                </c:pt>
                <c:pt idx="8">
                  <c:v>5.5780000000000003</c:v>
                </c:pt>
                <c:pt idx="9">
                  <c:v>5.891</c:v>
                </c:pt>
                <c:pt idx="10">
                  <c:v>6.2990000000000004</c:v>
                </c:pt>
                <c:pt idx="11">
                  <c:v>6.8460000000000001</c:v>
                </c:pt>
                <c:pt idx="12">
                  <c:v>7.202</c:v>
                </c:pt>
              </c:numCache>
            </c:numRef>
          </c:yVal>
          <c:smooth val="1"/>
        </c:ser>
        <c:dLbls>
          <c:showLegendKey val="0"/>
          <c:showVal val="0"/>
          <c:showCatName val="0"/>
          <c:showSerName val="0"/>
          <c:showPercent val="0"/>
          <c:showBubbleSize val="0"/>
        </c:dLbls>
        <c:axId val="114875008"/>
        <c:axId val="114877568"/>
      </c:scatterChart>
      <c:valAx>
        <c:axId val="114875008"/>
        <c:scaling>
          <c:orientation val="minMax"/>
        </c:scaling>
        <c:delete val="0"/>
        <c:axPos val="b"/>
        <c:majorGridlines/>
        <c:minorGridlines/>
        <c:title>
          <c:tx>
            <c:rich>
              <a:bodyPr/>
              <a:lstStyle/>
              <a:p>
                <a:pPr>
                  <a:defRPr/>
                </a:pPr>
                <a:r>
                  <a:rPr lang="en-US" altLang="en-US"/>
                  <a:t>x_CO2 [-]</a:t>
                </a:r>
              </a:p>
            </c:rich>
          </c:tx>
          <c:layout/>
          <c:overlay val="0"/>
        </c:title>
        <c:numFmt formatCode="0.0_ " sourceLinked="0"/>
        <c:majorTickMark val="out"/>
        <c:minorTickMark val="none"/>
        <c:tickLblPos val="nextTo"/>
        <c:crossAx val="114877568"/>
        <c:crosses val="autoZero"/>
        <c:crossBetween val="midCat"/>
      </c:valAx>
      <c:valAx>
        <c:axId val="114877568"/>
        <c:scaling>
          <c:orientation val="minMax"/>
        </c:scaling>
        <c:delete val="0"/>
        <c:axPos val="l"/>
        <c:majorGridlines/>
        <c:minorGridlines/>
        <c:title>
          <c:tx>
            <c:rich>
              <a:bodyPr/>
              <a:lstStyle/>
              <a:p>
                <a:pPr>
                  <a:defRPr/>
                </a:pPr>
                <a:r>
                  <a:rPr lang="en-US" altLang="en-US"/>
                  <a:t>P {MPa]</a:t>
                </a:r>
              </a:p>
            </c:rich>
          </c:tx>
          <c:layout/>
          <c:overlay val="0"/>
        </c:title>
        <c:numFmt formatCode="0_ " sourceLinked="0"/>
        <c:majorTickMark val="out"/>
        <c:minorTickMark val="none"/>
        <c:tickLblPos val="nextTo"/>
        <c:crossAx val="114875008"/>
        <c:crosses val="autoZero"/>
        <c:crossBetween val="midCat"/>
        <c:majorUnit val="2"/>
      </c:valAx>
    </c:plotArea>
    <c:legend>
      <c:legendPos val="r"/>
      <c:layout/>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CO2+Diglymeqt 313.15K x</c:v>
          </c:tx>
          <c:spPr>
            <a:ln>
              <a:noFill/>
            </a:ln>
          </c:spPr>
          <c:marker>
            <c:symbol val="square"/>
            <c:size val="6"/>
            <c:spPr>
              <a:solidFill>
                <a:schemeClr val="tx2">
                  <a:lumMod val="60000"/>
                  <a:lumOff val="40000"/>
                </a:schemeClr>
              </a:solidFill>
              <a:ln>
                <a:solidFill>
                  <a:schemeClr val="tx1"/>
                </a:solidFill>
              </a:ln>
            </c:spPr>
          </c:marker>
          <c:xVal>
            <c:numRef>
              <c:f>'CO2-Diglyme'!$B$5:$B$22</c:f>
              <c:numCache>
                <c:formatCode>0.000_ </c:formatCode>
                <c:ptCount val="18"/>
                <c:pt idx="0">
                  <c:v>0.191</c:v>
                </c:pt>
                <c:pt idx="1">
                  <c:v>0.20699999999999999</c:v>
                </c:pt>
                <c:pt idx="2">
                  <c:v>0.22600000000000001</c:v>
                </c:pt>
                <c:pt idx="3">
                  <c:v>0.27500000000000002</c:v>
                </c:pt>
                <c:pt idx="4">
                  <c:v>0.29399999999999998</c:v>
                </c:pt>
                <c:pt idx="5">
                  <c:v>0.316</c:v>
                </c:pt>
                <c:pt idx="6">
                  <c:v>0.438</c:v>
                </c:pt>
                <c:pt idx="7">
                  <c:v>0.46200000000000002</c:v>
                </c:pt>
                <c:pt idx="8">
                  <c:v>0.48799999999999999</c:v>
                </c:pt>
                <c:pt idx="9">
                  <c:v>0.58599999999999997</c:v>
                </c:pt>
                <c:pt idx="10">
                  <c:v>0.61899999999999999</c:v>
                </c:pt>
                <c:pt idx="11">
                  <c:v>0.65400000000000003</c:v>
                </c:pt>
                <c:pt idx="12">
                  <c:v>0.68</c:v>
                </c:pt>
                <c:pt idx="13">
                  <c:v>0.70899999999999996</c:v>
                </c:pt>
                <c:pt idx="14">
                  <c:v>0.73799999999999999</c:v>
                </c:pt>
                <c:pt idx="15">
                  <c:v>0.76800000000000002</c:v>
                </c:pt>
                <c:pt idx="16">
                  <c:v>0.80100000000000005</c:v>
                </c:pt>
                <c:pt idx="17">
                  <c:v>0.85699999999999998</c:v>
                </c:pt>
              </c:numCache>
            </c:numRef>
          </c:xVal>
          <c:yVal>
            <c:numRef>
              <c:f>'CO2-Diglyme'!$C$5:$C$22</c:f>
              <c:numCache>
                <c:formatCode>0.00_ </c:formatCode>
                <c:ptCount val="18"/>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5.9539999999999997</c:v>
                </c:pt>
                <c:pt idx="15">
                  <c:v>6.3540000000000001</c:v>
                </c:pt>
                <c:pt idx="16">
                  <c:v>6.6509999999999998</c:v>
                </c:pt>
                <c:pt idx="17">
                  <c:v>7.1260000000000003</c:v>
                </c:pt>
              </c:numCache>
            </c:numRef>
          </c:yVal>
          <c:smooth val="1"/>
        </c:ser>
        <c:ser>
          <c:idx val="1"/>
          <c:order val="1"/>
          <c:tx>
            <c:v>calc x</c:v>
          </c:tx>
          <c:spPr>
            <a:ln w="28575">
              <a:solidFill>
                <a:srgbClr val="C00000"/>
              </a:solidFill>
            </a:ln>
          </c:spPr>
          <c:marker>
            <c:spPr>
              <a:noFill/>
              <a:ln>
                <a:noFill/>
              </a:ln>
            </c:spPr>
          </c:marker>
          <c:xVal>
            <c:numRef>
              <c:f>'CO2-Diglyme'!$E$5:$E$46</c:f>
              <c:numCache>
                <c:formatCode>0.000_ </c:formatCode>
                <c:ptCount val="42"/>
                <c:pt idx="0">
                  <c:v>0.191</c:v>
                </c:pt>
                <c:pt idx="1">
                  <c:v>0.20699999999999999</c:v>
                </c:pt>
                <c:pt idx="2">
                  <c:v>0.222</c:v>
                </c:pt>
                <c:pt idx="3">
                  <c:v>0.24060000000000001</c:v>
                </c:pt>
                <c:pt idx="4">
                  <c:v>0.2893</c:v>
                </c:pt>
                <c:pt idx="5">
                  <c:v>0.30769999999999997</c:v>
                </c:pt>
                <c:pt idx="6">
                  <c:v>0.32890000000000003</c:v>
                </c:pt>
                <c:pt idx="7">
                  <c:v>0.44929999999999998</c:v>
                </c:pt>
                <c:pt idx="8">
                  <c:v>0.47149999999999997</c:v>
                </c:pt>
                <c:pt idx="9">
                  <c:v>0.496</c:v>
                </c:pt>
                <c:pt idx="10">
                  <c:v>0.59460000000000002</c:v>
                </c:pt>
                <c:pt idx="11">
                  <c:v>0.62239999999999995</c:v>
                </c:pt>
                <c:pt idx="12">
                  <c:v>0.65249999999999997</c:v>
                </c:pt>
                <c:pt idx="13">
                  <c:v>0.67630000000000001</c:v>
                </c:pt>
                <c:pt idx="14">
                  <c:v>0.70050000000000001</c:v>
                </c:pt>
                <c:pt idx="15">
                  <c:v>0.72550000000000003</c:v>
                </c:pt>
                <c:pt idx="16">
                  <c:v>0.7601</c:v>
                </c:pt>
                <c:pt idx="17">
                  <c:v>0.78639999999999999</c:v>
                </c:pt>
                <c:pt idx="18">
                  <c:v>0.82950000000000002</c:v>
                </c:pt>
              </c:numCache>
            </c:numRef>
          </c:xVal>
          <c:yVal>
            <c:numRef>
              <c:f>'CO2-Diglyme'!$F$5:$F$46</c:f>
              <c:numCache>
                <c:formatCode>0.00_ </c:formatCode>
                <c:ptCount val="42"/>
                <c:pt idx="0">
                  <c:v>1.1950000000000001</c:v>
                </c:pt>
                <c:pt idx="1">
                  <c:v>1.1950000000000001</c:v>
                </c:pt>
                <c:pt idx="2">
                  <c:v>1.294</c:v>
                </c:pt>
                <c:pt idx="3">
                  <c:v>1.42</c:v>
                </c:pt>
                <c:pt idx="4">
                  <c:v>1.764</c:v>
                </c:pt>
                <c:pt idx="5">
                  <c:v>1.9</c:v>
                </c:pt>
                <c:pt idx="6">
                  <c:v>2.0609999999999999</c:v>
                </c:pt>
                <c:pt idx="7">
                  <c:v>3.0630000000000002</c:v>
                </c:pt>
                <c:pt idx="8">
                  <c:v>3.2650000000000001</c:v>
                </c:pt>
                <c:pt idx="9">
                  <c:v>3.4950000000000001</c:v>
                </c:pt>
                <c:pt idx="10">
                  <c:v>4.4909999999999997</c:v>
                </c:pt>
                <c:pt idx="11">
                  <c:v>4.7910000000000004</c:v>
                </c:pt>
                <c:pt idx="12">
                  <c:v>5.1239999999999997</c:v>
                </c:pt>
                <c:pt idx="13">
                  <c:v>5.3920000000000003</c:v>
                </c:pt>
                <c:pt idx="14">
                  <c:v>5.6680000000000001</c:v>
                </c:pt>
                <c:pt idx="15">
                  <c:v>5.9539999999999997</c:v>
                </c:pt>
                <c:pt idx="16">
                  <c:v>6.3540000000000001</c:v>
                </c:pt>
                <c:pt idx="17">
                  <c:v>6.6509999999999998</c:v>
                </c:pt>
                <c:pt idx="18">
                  <c:v>7.1260000000000003</c:v>
                </c:pt>
              </c:numCache>
            </c:numRef>
          </c:yVal>
          <c:smooth val="1"/>
        </c:ser>
        <c:dLbls>
          <c:showLegendKey val="0"/>
          <c:showVal val="0"/>
          <c:showCatName val="0"/>
          <c:showSerName val="0"/>
          <c:showPercent val="0"/>
          <c:showBubbleSize val="0"/>
        </c:dLbls>
        <c:axId val="114956928"/>
        <c:axId val="114997120"/>
      </c:scatterChart>
      <c:valAx>
        <c:axId val="114956928"/>
        <c:scaling>
          <c:orientation val="minMax"/>
        </c:scaling>
        <c:delete val="0"/>
        <c:axPos val="b"/>
        <c:majorGridlines/>
        <c:minorGridlines/>
        <c:title>
          <c:tx>
            <c:rich>
              <a:bodyPr/>
              <a:lstStyle/>
              <a:p>
                <a:pPr>
                  <a:defRPr/>
                </a:pPr>
                <a:r>
                  <a:rPr lang="en-US" altLang="en-US"/>
                  <a:t>x_CO2 [-]</a:t>
                </a:r>
              </a:p>
            </c:rich>
          </c:tx>
          <c:layout/>
          <c:overlay val="0"/>
        </c:title>
        <c:numFmt formatCode="0.0_ " sourceLinked="0"/>
        <c:majorTickMark val="out"/>
        <c:minorTickMark val="none"/>
        <c:tickLblPos val="nextTo"/>
        <c:crossAx val="114997120"/>
        <c:crosses val="autoZero"/>
        <c:crossBetween val="midCat"/>
      </c:valAx>
      <c:valAx>
        <c:axId val="114997120"/>
        <c:scaling>
          <c:orientation val="minMax"/>
        </c:scaling>
        <c:delete val="0"/>
        <c:axPos val="l"/>
        <c:majorGridlines/>
        <c:minorGridlines/>
        <c:title>
          <c:tx>
            <c:rich>
              <a:bodyPr/>
              <a:lstStyle/>
              <a:p>
                <a:pPr>
                  <a:defRPr/>
                </a:pPr>
                <a:r>
                  <a:rPr lang="en-US" altLang="en-US"/>
                  <a:t>P {MPa]</a:t>
                </a:r>
              </a:p>
            </c:rich>
          </c:tx>
          <c:layout/>
          <c:overlay val="0"/>
        </c:title>
        <c:numFmt formatCode="0_ " sourceLinked="0"/>
        <c:majorTickMark val="out"/>
        <c:minorTickMark val="none"/>
        <c:tickLblPos val="nextTo"/>
        <c:crossAx val="114956928"/>
        <c:crosses val="autoZero"/>
        <c:crossBetween val="midCat"/>
        <c:majorUnit val="2"/>
      </c:valAx>
    </c:plotArea>
    <c:legend>
      <c:legendPos val="r"/>
      <c:layout/>
      <c:overlay val="0"/>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34750233573345"/>
          <c:y val="2.1078415106579172E-2"/>
          <c:w val="0.59344153448665327"/>
          <c:h val="0.79353682822220362"/>
        </c:manualLayout>
      </c:layout>
      <c:scatterChart>
        <c:scatterStyle val="lineMarker"/>
        <c:varyColors val="0"/>
        <c:ser>
          <c:idx val="0"/>
          <c:order val="0"/>
          <c:tx>
            <c:v>353.2K_exp</c:v>
          </c:tx>
          <c:spPr>
            <a:ln w="28575">
              <a:noFill/>
            </a:ln>
          </c:spPr>
          <c:xVal>
            <c:numRef>
              <c:f>'C:\Users\nishi\Documents\研究進行中\Tbとオレイン酸\2013化工年会_辻_オレイン酸へのＨ２の溶解度\２０１３化工年会\H2のオレイン酸への溶解度\[H2 in Oleic acid.xlsx]Sheet1'!$C$5:$C$9</c:f>
              <c:numCache>
                <c:formatCode>General</c:formatCode>
                <c:ptCount val="5"/>
                <c:pt idx="0">
                  <c:v>4.3369999999999999E-2</c:v>
                </c:pt>
                <c:pt idx="1">
                  <c:v>5.2679999999999998E-2</c:v>
                </c:pt>
                <c:pt idx="2">
                  <c:v>6.1440000000000002E-2</c:v>
                </c:pt>
                <c:pt idx="3">
                  <c:v>7.1809999999999999E-2</c:v>
                </c:pt>
                <c:pt idx="4">
                  <c:v>8.1000000000000003E-2</c:v>
                </c:pt>
              </c:numCache>
            </c:numRef>
          </c:xVal>
          <c:yVal>
            <c:numRef>
              <c:f>'C:\Users\nishi\Documents\研究進行中\Tbとオレイン酸\2013化工年会_辻_オレイン酸へのＨ２の溶解度\２０１３化工年会\H2のオレイン酸への溶解度\[H2 in Oleic acid.xlsx]Sheet1'!$B$5:$B$9</c:f>
              <c:numCache>
                <c:formatCode>General</c:formatCode>
                <c:ptCount val="5"/>
                <c:pt idx="0">
                  <c:v>6.0940000000000003</c:v>
                </c:pt>
                <c:pt idx="1">
                  <c:v>8.2010000000000005</c:v>
                </c:pt>
                <c:pt idx="2">
                  <c:v>9.0760000000000005</c:v>
                </c:pt>
                <c:pt idx="3">
                  <c:v>10.563000000000001</c:v>
                </c:pt>
                <c:pt idx="4">
                  <c:v>12.178000000000001</c:v>
                </c:pt>
              </c:numCache>
            </c:numRef>
          </c:yVal>
          <c:smooth val="0"/>
        </c:ser>
        <c:ser>
          <c:idx val="2"/>
          <c:order val="2"/>
          <c:tx>
            <c:v>413.2 Kexp</c:v>
          </c:tx>
          <c:spPr>
            <a:ln w="28575">
              <a:noFill/>
            </a:ln>
          </c:spPr>
          <c:xVal>
            <c:numRef>
              <c:f>'C:\Users\nishi\Documents\研究進行中\Tbとオレイン酸\2013化工年会_辻_オレイン酸へのＨ２の溶解度\２０１３化工年会\H2のオレイン酸への溶解度\[H2 in Oleic acid.xlsx]Sheet1'!$C$12:$C$16</c:f>
              <c:numCache>
                <c:formatCode>General</c:formatCode>
                <c:ptCount val="5"/>
                <c:pt idx="0">
                  <c:v>5.9369999999999999E-2</c:v>
                </c:pt>
                <c:pt idx="1">
                  <c:v>6.4909999999999995E-2</c:v>
                </c:pt>
                <c:pt idx="2">
                  <c:v>7.8049999999999994E-2</c:v>
                </c:pt>
                <c:pt idx="3">
                  <c:v>9.2230000000000006E-2</c:v>
                </c:pt>
                <c:pt idx="4">
                  <c:v>0.10390000000000001</c:v>
                </c:pt>
              </c:numCache>
            </c:numRef>
          </c:xVal>
          <c:yVal>
            <c:numRef>
              <c:f>'C:\Users\nishi\Documents\研究進行中\Tbとオレイン酸\2013化工年会_辻_オレイン酸へのＨ２の溶解度\２０１３化工年会\H2のオレイン酸への溶解度\[H2 in Oleic acid.xlsx]Sheet1'!$B$12:$B$16</c:f>
              <c:numCache>
                <c:formatCode>General</c:formatCode>
                <c:ptCount val="5"/>
                <c:pt idx="0">
                  <c:v>7.141</c:v>
                </c:pt>
                <c:pt idx="1">
                  <c:v>7.8179999999999996</c:v>
                </c:pt>
                <c:pt idx="2">
                  <c:v>9.2629999999999999</c:v>
                </c:pt>
                <c:pt idx="3">
                  <c:v>10.89</c:v>
                </c:pt>
                <c:pt idx="4">
                  <c:v>12.378</c:v>
                </c:pt>
              </c:numCache>
            </c:numRef>
          </c:yVal>
          <c:smooth val="0"/>
        </c:ser>
        <c:ser>
          <c:idx val="3"/>
          <c:order val="3"/>
          <c:tx>
            <c:v>473.18 K_exp</c:v>
          </c:tx>
          <c:spPr>
            <a:ln w="28575">
              <a:noFill/>
            </a:ln>
          </c:spPr>
          <c:marker>
            <c:symbol val="circle"/>
            <c:size val="7"/>
          </c:marker>
          <c:xVal>
            <c:numRef>
              <c:f>'C:\Users\nishi\Documents\研究進行中\Tbとオレイン酸\2013化工年会_辻_オレイン酸へのＨ２の溶解度\２０１３化工年会\H2のオレイン酸への溶解度\[H2 in Oleic acid.xlsx]Sheet1'!$C$19:$C$23</c:f>
              <c:numCache>
                <c:formatCode>General</c:formatCode>
                <c:ptCount val="5"/>
                <c:pt idx="0">
                  <c:v>7.8399999999999997E-2</c:v>
                </c:pt>
                <c:pt idx="1">
                  <c:v>8.7520000000000001E-2</c:v>
                </c:pt>
                <c:pt idx="2">
                  <c:v>9.7009999999999999E-2</c:v>
                </c:pt>
                <c:pt idx="3">
                  <c:v>0.11119999999999999</c:v>
                </c:pt>
                <c:pt idx="4">
                  <c:v>0.12239999999999999</c:v>
                </c:pt>
              </c:numCache>
            </c:numRef>
          </c:xVal>
          <c:yVal>
            <c:numRef>
              <c:f>'C:\Users\nishi\Documents\研究進行中\Tbとオレイン酸\2013化工年会_辻_オレイン酸へのＨ２の溶解度\２０１３化工年会\H2のオレイン酸への溶解度\[H2 in Oleic acid.xlsx]Sheet1'!$B$19:$B$23</c:f>
              <c:numCache>
                <c:formatCode>General</c:formatCode>
                <c:ptCount val="5"/>
                <c:pt idx="0">
                  <c:v>7.4930000000000003</c:v>
                </c:pt>
                <c:pt idx="1">
                  <c:v>8.61</c:v>
                </c:pt>
                <c:pt idx="2">
                  <c:v>9.673</c:v>
                </c:pt>
                <c:pt idx="3">
                  <c:v>10.936999999999999</c:v>
                </c:pt>
                <c:pt idx="4">
                  <c:v>12.071999999999999</c:v>
                </c:pt>
              </c:numCache>
            </c:numRef>
          </c:yVal>
          <c:smooth val="0"/>
        </c:ser>
        <c:dLbls>
          <c:showLegendKey val="0"/>
          <c:showVal val="0"/>
          <c:showCatName val="0"/>
          <c:showSerName val="0"/>
          <c:showPercent val="0"/>
          <c:showBubbleSize val="0"/>
        </c:dLbls>
        <c:axId val="115058560"/>
        <c:axId val="115068928"/>
      </c:scatterChart>
      <c:scatterChart>
        <c:scatterStyle val="smoothMarker"/>
        <c:varyColors val="0"/>
        <c:ser>
          <c:idx val="1"/>
          <c:order val="1"/>
          <c:tx>
            <c:v>353.2K_opt</c:v>
          </c:tx>
          <c:spPr>
            <a:ln w="31750">
              <a:solidFill>
                <a:schemeClr val="accent1"/>
              </a:solidFill>
            </a:ln>
          </c:spPr>
          <c:marker>
            <c:symbol val="none"/>
          </c:marker>
          <c:xVal>
            <c:numRef>
              <c:f>'C:\Users\nishi\Documents\研究進行中\Tbとオレイン酸\2013化工年会_辻_オレイン酸へのＨ２の溶解度\２０１３化工年会\H2のオレイン酸への溶解度\[H2 in Oleic acid.xlsx]Sheet1'!$F$4:$F$9</c:f>
              <c:numCache>
                <c:formatCode>General</c:formatCode>
                <c:ptCount val="6"/>
                <c:pt idx="0">
                  <c:v>0</c:v>
                </c:pt>
                <c:pt idx="1">
                  <c:v>4.5423999999999999E-2</c:v>
                </c:pt>
                <c:pt idx="2">
                  <c:v>6.0164000000000002E-2</c:v>
                </c:pt>
                <c:pt idx="3">
                  <c:v>6.6144999999999995E-2</c:v>
                </c:pt>
                <c:pt idx="4">
                  <c:v>7.6138999999999998E-2</c:v>
                </c:pt>
                <c:pt idx="5">
                  <c:v>8.6751999999999996E-2</c:v>
                </c:pt>
              </c:numCache>
            </c:numRef>
          </c:xVal>
          <c:yVal>
            <c:numRef>
              <c:f>'C:\Users\nishi\Documents\研究進行中\Tbとオレイン酸\2013化工年会_辻_オレイン酸へのＨ２の溶解度\２０１３化工年会\H2のオレイン酸への溶解度\[H2 in Oleic acid.xlsx]Sheet1'!$B$4:$B$9</c:f>
              <c:numCache>
                <c:formatCode>General</c:formatCode>
                <c:ptCount val="6"/>
                <c:pt idx="0">
                  <c:v>3.6099999999999999E-8</c:v>
                </c:pt>
                <c:pt idx="1">
                  <c:v>6.0940000000000003</c:v>
                </c:pt>
                <c:pt idx="2">
                  <c:v>8.2010000000000005</c:v>
                </c:pt>
                <c:pt idx="3">
                  <c:v>9.0760000000000005</c:v>
                </c:pt>
                <c:pt idx="4">
                  <c:v>10.563000000000001</c:v>
                </c:pt>
                <c:pt idx="5">
                  <c:v>12.178000000000001</c:v>
                </c:pt>
              </c:numCache>
            </c:numRef>
          </c:yVal>
          <c:smooth val="1"/>
        </c:ser>
        <c:ser>
          <c:idx val="4"/>
          <c:order val="4"/>
          <c:tx>
            <c:v>413K_opt</c:v>
          </c:tx>
          <c:spPr>
            <a:ln w="31750">
              <a:solidFill>
                <a:schemeClr val="accent3"/>
              </a:solidFill>
            </a:ln>
          </c:spPr>
          <c:marker>
            <c:symbol val="none"/>
          </c:marker>
          <c:xVal>
            <c:numRef>
              <c:f>'C:\Users\nishi\Documents\研究進行中\Tbとオレイン酸\2013化工年会_辻_オレイン酸へのＨ２の溶解度\２０１３化工年会\H2のオレイン酸への溶解度\[H2 in Oleic acid.xlsx]Sheet1'!$F$11:$F$16</c:f>
              <c:numCache>
                <c:formatCode>General</c:formatCode>
                <c:ptCount val="6"/>
                <c:pt idx="0">
                  <c:v>0</c:v>
                </c:pt>
                <c:pt idx="1">
                  <c:v>6.2335000000000002E-2</c:v>
                </c:pt>
                <c:pt idx="2">
                  <c:v>6.7698999999999995E-2</c:v>
                </c:pt>
                <c:pt idx="3">
                  <c:v>7.8851000000000004E-2</c:v>
                </c:pt>
                <c:pt idx="4">
                  <c:v>9.0915999999999997E-2</c:v>
                </c:pt>
                <c:pt idx="5">
                  <c:v>0.101615</c:v>
                </c:pt>
              </c:numCache>
            </c:numRef>
          </c:xVal>
          <c:yVal>
            <c:numRef>
              <c:f>'C:\Users\nishi\Documents\研究進行中\Tbとオレイン酸\2013化工年会_辻_オレイン酸へのＨ２の溶解度\２０１３化工年会\H2のオレイン酸への溶解度\[H2 in Oleic acid.xlsx]Sheet1'!$B$11:$B$16</c:f>
              <c:numCache>
                <c:formatCode>General</c:formatCode>
                <c:ptCount val="6"/>
                <c:pt idx="0">
                  <c:v>8.3950000000000001E-6</c:v>
                </c:pt>
                <c:pt idx="1">
                  <c:v>7.141</c:v>
                </c:pt>
                <c:pt idx="2">
                  <c:v>7.8179999999999996</c:v>
                </c:pt>
                <c:pt idx="3">
                  <c:v>9.2629999999999999</c:v>
                </c:pt>
                <c:pt idx="4">
                  <c:v>10.89</c:v>
                </c:pt>
                <c:pt idx="5">
                  <c:v>12.378</c:v>
                </c:pt>
              </c:numCache>
            </c:numRef>
          </c:yVal>
          <c:smooth val="1"/>
        </c:ser>
        <c:ser>
          <c:idx val="5"/>
          <c:order val="5"/>
          <c:tx>
            <c:v>473.2K_opt</c:v>
          </c:tx>
          <c:spPr>
            <a:ln w="31750"/>
          </c:spPr>
          <c:marker>
            <c:symbol val="none"/>
          </c:marker>
          <c:xVal>
            <c:numRef>
              <c:f>'C:\Users\nishi\Documents\研究進行中\Tbとオレイン酸\2013化工年会_辻_オレイン酸へのＨ２の溶解度\２０１３化工年会\H2のオレイン酸への溶解度\[H2 in Oleic acid.xlsx]Sheet1'!$F$18:$F$23</c:f>
              <c:numCache>
                <c:formatCode>General</c:formatCode>
                <c:ptCount val="6"/>
                <c:pt idx="0">
                  <c:v>0</c:v>
                </c:pt>
                <c:pt idx="1">
                  <c:v>7.9602000000000006E-2</c:v>
                </c:pt>
                <c:pt idx="2">
                  <c:v>9.0040999999999996E-2</c:v>
                </c:pt>
                <c:pt idx="3">
                  <c:v>9.9696000000000007E-2</c:v>
                </c:pt>
                <c:pt idx="4">
                  <c:v>0.11074199999999999</c:v>
                </c:pt>
                <c:pt idx="5">
                  <c:v>0.12050900000000001</c:v>
                </c:pt>
              </c:numCache>
            </c:numRef>
          </c:xVal>
          <c:yVal>
            <c:numRef>
              <c:f>'C:\Users\nishi\Documents\研究進行中\Tbとオレイン酸\2013化工年会_辻_オレイン酸へのＨ２の溶解度\２０１３化工年会\H2のオレイン酸への溶解度\[H2 in Oleic acid.xlsx]Sheet1'!$B$18:$B$23</c:f>
              <c:numCache>
                <c:formatCode>General</c:formatCode>
                <c:ptCount val="6"/>
                <c:pt idx="0">
                  <c:v>2.8865E-4</c:v>
                </c:pt>
                <c:pt idx="1">
                  <c:v>7.4930000000000003</c:v>
                </c:pt>
                <c:pt idx="2">
                  <c:v>8.61</c:v>
                </c:pt>
                <c:pt idx="3">
                  <c:v>9.673</c:v>
                </c:pt>
                <c:pt idx="4">
                  <c:v>10.936999999999999</c:v>
                </c:pt>
                <c:pt idx="5">
                  <c:v>12.071999999999999</c:v>
                </c:pt>
              </c:numCache>
            </c:numRef>
          </c:yVal>
          <c:smooth val="1"/>
        </c:ser>
        <c:ser>
          <c:idx val="6"/>
          <c:order val="6"/>
          <c:tx>
            <c:v>353.2K_相関値</c:v>
          </c:tx>
          <c:spPr>
            <a:ln w="31750">
              <a:solidFill>
                <a:srgbClr val="0070C0"/>
              </a:solidFill>
              <a:prstDash val="sysDash"/>
            </a:ln>
          </c:spPr>
          <c:marker>
            <c:symbol val="none"/>
          </c:marker>
          <c:xVal>
            <c:numRef>
              <c:f>'C:\Users\nishi\Documents\研究進行中\Tbとオレイン酸\2013化工年会_辻_オレイン酸へのＨ２の溶解度\２０１３化工年会\H2のオレイン酸への溶解度\[H2 in Oleic acid.xlsx]Sheet1'!$D$4:$D$9</c:f>
              <c:numCache>
                <c:formatCode>General</c:formatCode>
                <c:ptCount val="6"/>
                <c:pt idx="0">
                  <c:v>0</c:v>
                </c:pt>
                <c:pt idx="1">
                  <c:v>0.20249500000000001</c:v>
                </c:pt>
                <c:pt idx="2">
                  <c:v>0.25361600000000001</c:v>
                </c:pt>
                <c:pt idx="3">
                  <c:v>0.27284399999999998</c:v>
                </c:pt>
                <c:pt idx="4">
                  <c:v>0.30335400000000001</c:v>
                </c:pt>
                <c:pt idx="5">
                  <c:v>0.33339299999999999</c:v>
                </c:pt>
              </c:numCache>
            </c:numRef>
          </c:xVal>
          <c:yVal>
            <c:numRef>
              <c:f>'C:\Users\nishi\Documents\研究進行中\Tbとオレイン酸\2013化工年会_辻_オレイン酸へのＨ２の溶解度\２０１３化工年会\H2のオレイン酸への溶解度\[H2 in Oleic acid.xlsx]Sheet1'!$B$4:$B$9</c:f>
              <c:numCache>
                <c:formatCode>General</c:formatCode>
                <c:ptCount val="6"/>
                <c:pt idx="0">
                  <c:v>3.6099999999999999E-8</c:v>
                </c:pt>
                <c:pt idx="1">
                  <c:v>6.0940000000000003</c:v>
                </c:pt>
                <c:pt idx="2">
                  <c:v>8.2010000000000005</c:v>
                </c:pt>
                <c:pt idx="3">
                  <c:v>9.0760000000000005</c:v>
                </c:pt>
                <c:pt idx="4">
                  <c:v>10.563000000000001</c:v>
                </c:pt>
                <c:pt idx="5">
                  <c:v>12.178000000000001</c:v>
                </c:pt>
              </c:numCache>
            </c:numRef>
          </c:yVal>
          <c:smooth val="1"/>
        </c:ser>
        <c:ser>
          <c:idx val="7"/>
          <c:order val="7"/>
          <c:tx>
            <c:v>413.2K_相関値</c:v>
          </c:tx>
          <c:spPr>
            <a:ln w="31750">
              <a:prstDash val="sysDash"/>
            </a:ln>
          </c:spPr>
          <c:marker>
            <c:symbol val="none"/>
          </c:marker>
          <c:xVal>
            <c:numRef>
              <c:f>'C:\Users\nishi\Documents\研究進行中\Tbとオレイン酸\2013化工年会_辻_オレイン酸へのＨ２の溶解度\２０１３化工年会\H2のオレイン酸への溶解度\[H2 in Oleic acid.xlsx]Sheet1'!$D$11:$D$16</c:f>
              <c:numCache>
                <c:formatCode>General</c:formatCode>
                <c:ptCount val="6"/>
                <c:pt idx="0">
                  <c:v>0</c:v>
                </c:pt>
                <c:pt idx="1">
                  <c:v>0.1391</c:v>
                </c:pt>
                <c:pt idx="2">
                  <c:v>0.14968000000000001</c:v>
                </c:pt>
                <c:pt idx="3">
                  <c:v>0.17111000000000001</c:v>
                </c:pt>
                <c:pt idx="4">
                  <c:v>0.19353400000000001</c:v>
                </c:pt>
                <c:pt idx="5">
                  <c:v>0.21263199999999999</c:v>
                </c:pt>
              </c:numCache>
            </c:numRef>
          </c:xVal>
          <c:yVal>
            <c:numRef>
              <c:f>'C:\Users\nishi\Documents\研究進行中\Tbとオレイン酸\2013化工年会_辻_オレイン酸へのＨ２の溶解度\２０１３化工年会\H2のオレイン酸への溶解度\[H2 in Oleic acid.xlsx]Sheet1'!$B$11:$B$16</c:f>
              <c:numCache>
                <c:formatCode>General</c:formatCode>
                <c:ptCount val="6"/>
                <c:pt idx="0">
                  <c:v>8.3950000000000001E-6</c:v>
                </c:pt>
                <c:pt idx="1">
                  <c:v>7.141</c:v>
                </c:pt>
                <c:pt idx="2">
                  <c:v>7.8179999999999996</c:v>
                </c:pt>
                <c:pt idx="3">
                  <c:v>9.2629999999999999</c:v>
                </c:pt>
                <c:pt idx="4">
                  <c:v>10.89</c:v>
                </c:pt>
                <c:pt idx="5">
                  <c:v>12.378</c:v>
                </c:pt>
              </c:numCache>
            </c:numRef>
          </c:yVal>
          <c:smooth val="1"/>
        </c:ser>
        <c:ser>
          <c:idx val="8"/>
          <c:order val="8"/>
          <c:tx>
            <c:v>473.18K_相関値</c:v>
          </c:tx>
          <c:spPr>
            <a:ln w="31750">
              <a:prstDash val="sysDash"/>
            </a:ln>
          </c:spPr>
          <c:marker>
            <c:symbol val="none"/>
          </c:marker>
          <c:xVal>
            <c:numRef>
              <c:f>'C:\Users\nishi\Documents\研究進行中\Tbとオレイン酸\2013化工年会_辻_オレイン酸へのＨ２の溶解度\２０１３化工年会\H2のオレイン酸への溶解度\[H2 in Oleic acid.xlsx]Sheet1'!$D$18:$D$23</c:f>
              <c:numCache>
                <c:formatCode>General</c:formatCode>
                <c:ptCount val="6"/>
                <c:pt idx="0">
                  <c:v>0</c:v>
                </c:pt>
                <c:pt idx="1">
                  <c:v>0.10511</c:v>
                </c:pt>
                <c:pt idx="2">
                  <c:v>0.118405</c:v>
                </c:pt>
                <c:pt idx="3">
                  <c:v>0.130578</c:v>
                </c:pt>
                <c:pt idx="4">
                  <c:v>0.14447599999999999</c:v>
                </c:pt>
                <c:pt idx="5">
                  <c:v>0.15646199999999999</c:v>
                </c:pt>
              </c:numCache>
            </c:numRef>
          </c:xVal>
          <c:yVal>
            <c:numRef>
              <c:f>'C:\Users\nishi\Documents\研究進行中\Tbとオレイン酸\2013化工年会_辻_オレイン酸へのＨ２の溶解度\２０１３化工年会\H2のオレイン酸への溶解度\[H2 in Oleic acid.xlsx]Sheet1'!$B$18:$B$23</c:f>
              <c:numCache>
                <c:formatCode>General</c:formatCode>
                <c:ptCount val="6"/>
                <c:pt idx="0">
                  <c:v>2.8865E-4</c:v>
                </c:pt>
                <c:pt idx="1">
                  <c:v>7.4930000000000003</c:v>
                </c:pt>
                <c:pt idx="2">
                  <c:v>8.61</c:v>
                </c:pt>
                <c:pt idx="3">
                  <c:v>9.673</c:v>
                </c:pt>
                <c:pt idx="4">
                  <c:v>10.936999999999999</c:v>
                </c:pt>
                <c:pt idx="5">
                  <c:v>12.071999999999999</c:v>
                </c:pt>
              </c:numCache>
            </c:numRef>
          </c:yVal>
          <c:smooth val="1"/>
        </c:ser>
        <c:dLbls>
          <c:showLegendKey val="0"/>
          <c:showVal val="0"/>
          <c:showCatName val="0"/>
          <c:showSerName val="0"/>
          <c:showPercent val="0"/>
          <c:showBubbleSize val="0"/>
        </c:dLbls>
        <c:axId val="115058560"/>
        <c:axId val="115068928"/>
      </c:scatterChart>
      <c:valAx>
        <c:axId val="115058560"/>
        <c:scaling>
          <c:orientation val="minMax"/>
          <c:max val="0.4"/>
        </c:scaling>
        <c:delete val="0"/>
        <c:axPos val="b"/>
        <c:majorGridlines/>
        <c:minorGridlines/>
        <c:title>
          <c:tx>
            <c:rich>
              <a:bodyPr/>
              <a:lstStyle/>
              <a:p>
                <a:pPr>
                  <a:defRPr/>
                </a:pPr>
                <a:r>
                  <a:rPr lang="en-US" altLang="en-US" sz="2000" dirty="0"/>
                  <a:t>x</a:t>
                </a:r>
                <a:r>
                  <a:rPr lang="en-US" altLang="en-US" sz="2000" baseline="-25000" dirty="0"/>
                  <a:t>H2</a:t>
                </a:r>
                <a:r>
                  <a:rPr lang="en-US" altLang="en-US" sz="2000" dirty="0"/>
                  <a:t> [-]</a:t>
                </a:r>
              </a:p>
            </c:rich>
          </c:tx>
          <c:overlay val="0"/>
        </c:title>
        <c:numFmt formatCode="0.0_ " sourceLinked="0"/>
        <c:majorTickMark val="out"/>
        <c:minorTickMark val="none"/>
        <c:tickLblPos val="nextTo"/>
        <c:crossAx val="115068928"/>
        <c:crosses val="autoZero"/>
        <c:crossBetween val="midCat"/>
        <c:majorUnit val="0.1"/>
        <c:minorUnit val="5.000000000000001E-2"/>
      </c:valAx>
      <c:valAx>
        <c:axId val="115068928"/>
        <c:scaling>
          <c:orientation val="minMax"/>
        </c:scaling>
        <c:delete val="0"/>
        <c:axPos val="l"/>
        <c:majorGridlines/>
        <c:minorGridlines/>
        <c:title>
          <c:tx>
            <c:rich>
              <a:bodyPr/>
              <a:lstStyle/>
              <a:p>
                <a:pPr>
                  <a:defRPr/>
                </a:pPr>
                <a:r>
                  <a:rPr lang="en-US" altLang="en-US" sz="2000" dirty="0"/>
                  <a:t>P [</a:t>
                </a:r>
                <a:r>
                  <a:rPr lang="en-US" altLang="en-US" sz="2000" dirty="0" err="1"/>
                  <a:t>MPa</a:t>
                </a:r>
                <a:r>
                  <a:rPr lang="en-US" altLang="en-US" sz="2000" dirty="0"/>
                  <a:t>]</a:t>
                </a:r>
              </a:p>
            </c:rich>
          </c:tx>
          <c:overlay val="0"/>
        </c:title>
        <c:numFmt formatCode="#,##0_);[Red]\(#,##0\)" sourceLinked="0"/>
        <c:majorTickMark val="out"/>
        <c:minorTickMark val="none"/>
        <c:tickLblPos val="nextTo"/>
        <c:crossAx val="115058560"/>
        <c:crosses val="autoZero"/>
        <c:crossBetween val="midCat"/>
        <c:minorUnit val="1"/>
      </c:valAx>
    </c:plotArea>
    <c:legend>
      <c:legendPos val="r"/>
      <c:layout>
        <c:manualLayout>
          <c:xMode val="edge"/>
          <c:yMode val="edge"/>
          <c:x val="0.73417663069894046"/>
          <c:y val="1.9669626110509524E-2"/>
          <c:w val="0.22396392344408073"/>
          <c:h val="0.48298808651960085"/>
        </c:manualLayout>
      </c:layout>
      <c:overlay val="0"/>
    </c:legend>
    <c:plotVisOnly val="1"/>
    <c:dispBlanksAs val="gap"/>
    <c:showDLblsOverMax val="0"/>
  </c:chart>
  <c:spPr>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85004850584154"/>
          <c:y val="2.7824074074074074E-2"/>
          <c:w val="0.75723733657924486"/>
          <c:h val="0.82854148439778363"/>
        </c:manualLayout>
      </c:layout>
      <c:scatterChart>
        <c:scatterStyle val="lineMarker"/>
        <c:varyColors val="0"/>
        <c:ser>
          <c:idx val="1"/>
          <c:order val="1"/>
          <c:tx>
            <c:v>opt mij</c:v>
          </c:tx>
          <c:spPr>
            <a:ln w="28575">
              <a:noFill/>
            </a:ln>
          </c:spPr>
          <c:xVal>
            <c:numRef>
              <c:f>'H2のオレイン酸への溶解度\[H2 in Oleic acid.xlsx]Sheet1'!$H$26:$H$28</c:f>
              <c:numCache>
                <c:formatCode>0.0_ </c:formatCode>
                <c:ptCount val="3"/>
                <c:pt idx="0">
                  <c:v>353.2</c:v>
                </c:pt>
                <c:pt idx="1">
                  <c:v>413.21</c:v>
                </c:pt>
                <c:pt idx="2">
                  <c:v>473.18</c:v>
                </c:pt>
              </c:numCache>
            </c:numRef>
          </c:xVal>
          <c:yVal>
            <c:numRef>
              <c:f>'H2のオレイン酸への溶解度\[H2 in Oleic acid.xlsx]Sheet1'!$I$26:$I$28</c:f>
              <c:numCache>
                <c:formatCode>0.00_ </c:formatCode>
                <c:ptCount val="3"/>
                <c:pt idx="0">
                  <c:v>-2</c:v>
                </c:pt>
                <c:pt idx="1">
                  <c:v>-1.55</c:v>
                </c:pt>
                <c:pt idx="2">
                  <c:v>-0.9</c:v>
                </c:pt>
              </c:numCache>
            </c:numRef>
          </c:yVal>
          <c:smooth val="0"/>
        </c:ser>
        <c:dLbls>
          <c:showLegendKey val="0"/>
          <c:showVal val="0"/>
          <c:showCatName val="0"/>
          <c:showSerName val="0"/>
          <c:showPercent val="0"/>
          <c:showBubbleSize val="0"/>
        </c:dLbls>
        <c:axId val="115686016"/>
        <c:axId val="115696384"/>
      </c:scatterChart>
      <c:scatterChart>
        <c:scatterStyle val="smoothMarker"/>
        <c:varyColors val="0"/>
        <c:ser>
          <c:idx val="0"/>
          <c:order val="0"/>
          <c:tx>
            <c:strRef>
              <c:f>'H2のオレイン酸への溶解度\[H2 in Oleic acid.xlsx]Sheet1'!$K$24:$K$25</c:f>
              <c:strCache>
                <c:ptCount val="1"/>
                <c:pt idx="0">
                  <c:v>mij相関式の値 mij</c:v>
                </c:pt>
              </c:strCache>
            </c:strRef>
          </c:tx>
          <c:spPr>
            <a:ln>
              <a:solidFill>
                <a:schemeClr val="tx1"/>
              </a:solidFill>
              <a:prstDash val="dash"/>
            </a:ln>
          </c:spPr>
          <c:marker>
            <c:symbol val="none"/>
          </c:marker>
          <c:xVal>
            <c:numRef>
              <c:f>'H2のオレイン酸への溶解度\[H2 in Oleic acid.xlsx]Sheet1'!$J$26:$J$45</c:f>
              <c:numCache>
                <c:formatCode>General</c:formatCode>
                <c:ptCount val="20"/>
                <c:pt idx="0">
                  <c:v>200</c:v>
                </c:pt>
                <c:pt idx="1">
                  <c:v>250</c:v>
                </c:pt>
                <c:pt idx="2">
                  <c:v>300</c:v>
                </c:pt>
                <c:pt idx="3">
                  <c:v>350</c:v>
                </c:pt>
                <c:pt idx="4">
                  <c:v>400</c:v>
                </c:pt>
                <c:pt idx="5">
                  <c:v>450</c:v>
                </c:pt>
                <c:pt idx="6">
                  <c:v>500</c:v>
                </c:pt>
                <c:pt idx="7">
                  <c:v>550</c:v>
                </c:pt>
                <c:pt idx="8">
                  <c:v>600</c:v>
                </c:pt>
                <c:pt idx="9">
                  <c:v>650</c:v>
                </c:pt>
                <c:pt idx="10">
                  <c:v>700</c:v>
                </c:pt>
                <c:pt idx="11">
                  <c:v>750</c:v>
                </c:pt>
                <c:pt idx="12">
                  <c:v>800</c:v>
                </c:pt>
                <c:pt idx="13">
                  <c:v>850</c:v>
                </c:pt>
                <c:pt idx="14">
                  <c:v>900</c:v>
                </c:pt>
                <c:pt idx="15">
                  <c:v>950</c:v>
                </c:pt>
                <c:pt idx="16">
                  <c:v>1000</c:v>
                </c:pt>
                <c:pt idx="17">
                  <c:v>1050</c:v>
                </c:pt>
                <c:pt idx="18">
                  <c:v>1100</c:v>
                </c:pt>
                <c:pt idx="19">
                  <c:v>1150</c:v>
                </c:pt>
              </c:numCache>
            </c:numRef>
          </c:xVal>
          <c:yVal>
            <c:numRef>
              <c:f>'H2のオレイン酸への溶解度\[H2 in Oleic acid.xlsx]Sheet1'!$K$26:$K$45</c:f>
              <c:numCache>
                <c:formatCode>General</c:formatCode>
                <c:ptCount val="20"/>
                <c:pt idx="0">
                  <c:v>-3.5259999999999998</c:v>
                </c:pt>
                <c:pt idx="1">
                  <c:v>-2.8330000000000002</c:v>
                </c:pt>
                <c:pt idx="2">
                  <c:v>-2.1989999999999998</c:v>
                </c:pt>
                <c:pt idx="3">
                  <c:v>-1.623</c:v>
                </c:pt>
                <c:pt idx="4">
                  <c:v>-1.105</c:v>
                </c:pt>
                <c:pt idx="5">
                  <c:v>-0.64600000000000002</c:v>
                </c:pt>
                <c:pt idx="6">
                  <c:v>-0.245</c:v>
                </c:pt>
                <c:pt idx="7">
                  <c:v>9.8000000000000004E-2</c:v>
                </c:pt>
                <c:pt idx="8">
                  <c:v>0.38300000000000001</c:v>
                </c:pt>
                <c:pt idx="9">
                  <c:v>0.60899999999999999</c:v>
                </c:pt>
                <c:pt idx="10">
                  <c:v>0.77700000000000002</c:v>
                </c:pt>
                <c:pt idx="11">
                  <c:v>0.88600000000000001</c:v>
                </c:pt>
                <c:pt idx="12">
                  <c:v>0.93799999999999994</c:v>
                </c:pt>
                <c:pt idx="13">
                  <c:v>0.94199999999999995</c:v>
                </c:pt>
                <c:pt idx="14">
                  <c:v>0.94199999999999995</c:v>
                </c:pt>
                <c:pt idx="15">
                  <c:v>0.94199999999999995</c:v>
                </c:pt>
                <c:pt idx="16">
                  <c:v>0.94199999999999995</c:v>
                </c:pt>
                <c:pt idx="17">
                  <c:v>0.94199999999999995</c:v>
                </c:pt>
                <c:pt idx="18">
                  <c:v>0.94199999999999995</c:v>
                </c:pt>
                <c:pt idx="19">
                  <c:v>0.94199999999999995</c:v>
                </c:pt>
              </c:numCache>
            </c:numRef>
          </c:yVal>
          <c:smooth val="1"/>
        </c:ser>
        <c:dLbls>
          <c:showLegendKey val="0"/>
          <c:showVal val="0"/>
          <c:showCatName val="0"/>
          <c:showSerName val="0"/>
          <c:showPercent val="0"/>
          <c:showBubbleSize val="0"/>
        </c:dLbls>
        <c:axId val="115686016"/>
        <c:axId val="115696384"/>
      </c:scatterChart>
      <c:valAx>
        <c:axId val="115686016"/>
        <c:scaling>
          <c:orientation val="minMax"/>
          <c:max val="1000"/>
          <c:min val="200"/>
        </c:scaling>
        <c:delete val="0"/>
        <c:axPos val="b"/>
        <c:majorGridlines/>
        <c:minorGridlines/>
        <c:title>
          <c:tx>
            <c:rich>
              <a:bodyPr/>
              <a:lstStyle/>
              <a:p>
                <a:pPr>
                  <a:defRPr sz="2000"/>
                </a:pPr>
                <a:r>
                  <a:rPr lang="en-US" altLang="en-US" sz="2000"/>
                  <a:t>T [K]</a:t>
                </a:r>
              </a:p>
            </c:rich>
          </c:tx>
          <c:overlay val="0"/>
        </c:title>
        <c:numFmt formatCode="0_ " sourceLinked="0"/>
        <c:majorTickMark val="out"/>
        <c:minorTickMark val="none"/>
        <c:tickLblPos val="nextTo"/>
        <c:crossAx val="115696384"/>
        <c:crosses val="autoZero"/>
        <c:crossBetween val="midCat"/>
        <c:majorUnit val="200"/>
        <c:minorUnit val="100"/>
      </c:valAx>
      <c:valAx>
        <c:axId val="115696384"/>
        <c:scaling>
          <c:orientation val="minMax"/>
          <c:min val="-2.5"/>
        </c:scaling>
        <c:delete val="0"/>
        <c:axPos val="l"/>
        <c:majorGridlines/>
        <c:minorGridlines/>
        <c:title>
          <c:tx>
            <c:rich>
              <a:bodyPr/>
              <a:lstStyle/>
              <a:p>
                <a:pPr>
                  <a:defRPr sz="2000"/>
                </a:pPr>
                <a:r>
                  <a:rPr lang="en-US" altLang="en-US" sz="2000"/>
                  <a:t>mij [-]</a:t>
                </a:r>
              </a:p>
            </c:rich>
          </c:tx>
          <c:overlay val="0"/>
        </c:title>
        <c:numFmt formatCode="0.0_ " sourceLinked="0"/>
        <c:majorTickMark val="out"/>
        <c:minorTickMark val="none"/>
        <c:tickLblPos val="nextTo"/>
        <c:crossAx val="115686016"/>
        <c:crosses val="autoZero"/>
        <c:crossBetween val="midCat"/>
        <c:minorUnit val="0.5"/>
      </c:valAx>
      <c:spPr>
        <a:noFill/>
      </c:spPr>
    </c:plotArea>
    <c:plotVisOnly val="1"/>
    <c:dispBlanksAs val="gap"/>
    <c:showDLblsOverMax val="0"/>
  </c:chart>
  <c:spPr>
    <a:solidFill>
      <a:schemeClr val="bg1"/>
    </a:solid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CO2+Diglyme 飽和液密度　実験値</c:v>
          </c:tx>
          <c:spPr>
            <a:ln w="28575">
              <a:noFill/>
            </a:ln>
          </c:spPr>
          <c:xVal>
            <c:numRef>
              <c:f>'CO2+Diglyme飽和密度'!$G$8:$G$24</c:f>
              <c:numCache>
                <c:formatCode>0.0_ </c:formatCode>
                <c:ptCount val="17"/>
                <c:pt idx="0">
                  <c:v>928.6</c:v>
                </c:pt>
                <c:pt idx="1">
                  <c:v>929</c:v>
                </c:pt>
                <c:pt idx="2">
                  <c:v>929.5</c:v>
                </c:pt>
                <c:pt idx="3">
                  <c:v>931.3</c:v>
                </c:pt>
                <c:pt idx="4">
                  <c:v>931.8</c:v>
                </c:pt>
                <c:pt idx="5">
                  <c:v>932.4</c:v>
                </c:pt>
                <c:pt idx="6">
                  <c:v>935</c:v>
                </c:pt>
                <c:pt idx="7">
                  <c:v>935.3</c:v>
                </c:pt>
                <c:pt idx="8">
                  <c:v>935.5</c:v>
                </c:pt>
                <c:pt idx="9">
                  <c:v>934</c:v>
                </c:pt>
                <c:pt idx="10">
                  <c:v>932.8</c:v>
                </c:pt>
                <c:pt idx="11">
                  <c:v>930.6</c:v>
                </c:pt>
                <c:pt idx="12">
                  <c:v>928.2</c:v>
                </c:pt>
                <c:pt idx="13">
                  <c:v>924.7</c:v>
                </c:pt>
                <c:pt idx="14">
                  <c:v>909.3</c:v>
                </c:pt>
                <c:pt idx="15">
                  <c:v>900.2</c:v>
                </c:pt>
                <c:pt idx="16">
                  <c:v>871.3</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0"/>
        </c:ser>
        <c:ser>
          <c:idx val="1"/>
          <c:order val="1"/>
          <c:tx>
            <c:v>bcomp推算値　液密度</c:v>
          </c:tx>
          <c:spPr>
            <a:ln w="28575">
              <a:solidFill>
                <a:srgbClr val="4F81BD"/>
              </a:solidFill>
            </a:ln>
          </c:spPr>
          <c:marker>
            <c:spPr>
              <a:noFill/>
              <a:ln>
                <a:noFill/>
              </a:ln>
            </c:spPr>
          </c:marker>
          <c:xVal>
            <c:numRef>
              <c:f>'CO2+Diglyme飽和密度'!$F$8:$F$24</c:f>
              <c:numCache>
                <c:formatCode>0.0_ </c:formatCode>
                <c:ptCount val="17"/>
                <c:pt idx="0">
                  <c:v>956.46337340759999</c:v>
                </c:pt>
                <c:pt idx="1">
                  <c:v>956.94509776206007</c:v>
                </c:pt>
                <c:pt idx="2">
                  <c:v>957.59868876657004</c:v>
                </c:pt>
                <c:pt idx="3">
                  <c:v>959.13965826088997</c:v>
                </c:pt>
                <c:pt idx="4">
                  <c:v>959.7313655016801</c:v>
                </c:pt>
                <c:pt idx="5">
                  <c:v>960.43861785122999</c:v>
                </c:pt>
                <c:pt idx="6">
                  <c:v>963.98992988843997</c:v>
                </c:pt>
                <c:pt idx="7">
                  <c:v>964.52880845842014</c:v>
                </c:pt>
                <c:pt idx="8">
                  <c:v>965.08873150632019</c:v>
                </c:pt>
                <c:pt idx="9">
                  <c:v>966.05825665188001</c:v>
                </c:pt>
                <c:pt idx="10">
                  <c:v>965.76491998595998</c:v>
                </c:pt>
                <c:pt idx="11">
                  <c:v>964.99305383168007</c:v>
                </c:pt>
                <c:pt idx="12">
                  <c:v>964.00972915770012</c:v>
                </c:pt>
                <c:pt idx="13">
                  <c:v>962.44447792272001</c:v>
                </c:pt>
                <c:pt idx="14">
                  <c:v>955.36234216665014</c:v>
                </c:pt>
                <c:pt idx="15">
                  <c:v>950.06663340816988</c:v>
                </c:pt>
                <c:pt idx="16">
                  <c:v>936.38055896163996</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1"/>
        </c:ser>
        <c:dLbls>
          <c:showLegendKey val="0"/>
          <c:showVal val="0"/>
          <c:showCatName val="0"/>
          <c:showSerName val="0"/>
          <c:showPercent val="0"/>
          <c:showBubbleSize val="0"/>
        </c:dLbls>
        <c:axId val="115726592"/>
        <c:axId val="115741440"/>
      </c:scatterChart>
      <c:valAx>
        <c:axId val="115726592"/>
        <c:scaling>
          <c:orientation val="minMax"/>
        </c:scaling>
        <c:delete val="0"/>
        <c:axPos val="b"/>
        <c:majorGridlines/>
        <c:minorGridlines/>
        <c:title>
          <c:tx>
            <c:rich>
              <a:bodyPr/>
              <a:lstStyle/>
              <a:p>
                <a:pPr>
                  <a:defRPr/>
                </a:pPr>
                <a:r>
                  <a:rPr lang="ja-JP" altLang="en-US"/>
                  <a:t>液密度　</a:t>
                </a:r>
                <a:r>
                  <a:rPr lang="en-US" altLang="ja-JP"/>
                  <a:t>[g/L]</a:t>
                </a:r>
                <a:endParaRPr lang="ja-JP" altLang="en-US"/>
              </a:p>
            </c:rich>
          </c:tx>
          <c:overlay val="0"/>
        </c:title>
        <c:numFmt formatCode="0_ " sourceLinked="0"/>
        <c:majorTickMark val="out"/>
        <c:minorTickMark val="none"/>
        <c:tickLblPos val="nextTo"/>
        <c:crossAx val="115741440"/>
        <c:crosses val="autoZero"/>
        <c:crossBetween val="midCat"/>
      </c:valAx>
      <c:valAx>
        <c:axId val="115741440"/>
        <c:scaling>
          <c:orientation val="minMax"/>
        </c:scaling>
        <c:delete val="0"/>
        <c:axPos val="l"/>
        <c:majorGridlines/>
        <c:minorGridlines/>
        <c:title>
          <c:tx>
            <c:rich>
              <a:bodyPr/>
              <a:lstStyle/>
              <a:p>
                <a:pPr>
                  <a:defRPr/>
                </a:pPr>
                <a:r>
                  <a:rPr lang="en-US" altLang="en-US"/>
                  <a:t>P [Mpa]</a:t>
                </a:r>
              </a:p>
            </c:rich>
          </c:tx>
          <c:overlay val="0"/>
        </c:title>
        <c:numFmt formatCode="0_ " sourceLinked="0"/>
        <c:majorTickMark val="out"/>
        <c:minorTickMark val="none"/>
        <c:tickLblPos val="nextTo"/>
        <c:crossAx val="115726592"/>
        <c:crosses val="autoZero"/>
        <c:crossBetween val="midCat"/>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CO2+Diglyme飽和気相密度　実験値</c:v>
          </c:tx>
          <c:spPr>
            <a:ln w="28575">
              <a:noFill/>
            </a:ln>
          </c:spPr>
          <c:marker>
            <c:symbol val="square"/>
            <c:size val="7"/>
            <c:spPr>
              <a:ln>
                <a:solidFill>
                  <a:schemeClr val="accent6"/>
                </a:solidFill>
              </a:ln>
            </c:spPr>
          </c:marker>
          <c:xVal>
            <c:numRef>
              <c:f>'CO2+Diglyme飽和密度'!$M$8:$M$24</c:f>
              <c:numCache>
                <c:formatCode>0.0_ </c:formatCode>
                <c:ptCount val="17"/>
                <c:pt idx="0">
                  <c:v>21.7</c:v>
                </c:pt>
                <c:pt idx="1">
                  <c:v>23.6</c:v>
                </c:pt>
                <c:pt idx="2">
                  <c:v>26</c:v>
                </c:pt>
                <c:pt idx="3">
                  <c:v>32.799999999999997</c:v>
                </c:pt>
                <c:pt idx="4">
                  <c:v>35.6</c:v>
                </c:pt>
                <c:pt idx="5">
                  <c:v>38.9</c:v>
                </c:pt>
                <c:pt idx="6">
                  <c:v>61.1</c:v>
                </c:pt>
                <c:pt idx="7">
                  <c:v>66.099999999999994</c:v>
                </c:pt>
                <c:pt idx="8">
                  <c:v>72.2</c:v>
                </c:pt>
                <c:pt idx="9">
                  <c:v>98.4</c:v>
                </c:pt>
                <c:pt idx="10">
                  <c:v>107.4</c:v>
                </c:pt>
                <c:pt idx="11">
                  <c:v>118.1</c:v>
                </c:pt>
                <c:pt idx="12">
                  <c:v>127.4</c:v>
                </c:pt>
                <c:pt idx="13">
                  <c:v>137.80000000000001</c:v>
                </c:pt>
                <c:pt idx="14">
                  <c:v>167.1</c:v>
                </c:pt>
                <c:pt idx="15">
                  <c:v>182.1</c:v>
                </c:pt>
                <c:pt idx="16">
                  <c:v>213.5</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0"/>
        </c:ser>
        <c:ser>
          <c:idx val="1"/>
          <c:order val="1"/>
          <c:tx>
            <c:v>bcomp推算値　気相密度</c:v>
          </c:tx>
          <c:spPr>
            <a:ln w="19050">
              <a:solidFill>
                <a:schemeClr val="accent1"/>
              </a:solidFill>
            </a:ln>
          </c:spPr>
          <c:marker>
            <c:spPr>
              <a:noFill/>
              <a:ln>
                <a:noFill/>
              </a:ln>
            </c:spPr>
          </c:marker>
          <c:xVal>
            <c:numRef>
              <c:f>'CO2+Diglyme飽和密度'!$L$8:$L$24</c:f>
              <c:numCache>
                <c:formatCode>0.0_ </c:formatCode>
                <c:ptCount val="17"/>
                <c:pt idx="0">
                  <c:v>21.414946428083997</c:v>
                </c:pt>
                <c:pt idx="1">
                  <c:v>23.300362932000006</c:v>
                </c:pt>
                <c:pt idx="2">
                  <c:v>25.723225972839998</c:v>
                </c:pt>
                <c:pt idx="3">
                  <c:v>32.512150630322999</c:v>
                </c:pt>
                <c:pt idx="4">
                  <c:v>35.270222960653996</c:v>
                </c:pt>
                <c:pt idx="5">
                  <c:v>38.58804324375</c:v>
                </c:pt>
                <c:pt idx="6">
                  <c:v>60.777665620980002</c:v>
                </c:pt>
                <c:pt idx="7">
                  <c:v>65.618044809669001</c:v>
                </c:pt>
                <c:pt idx="8">
                  <c:v>71.309822361124006</c:v>
                </c:pt>
                <c:pt idx="9">
                  <c:v>98.578043424827982</c:v>
                </c:pt>
                <c:pt idx="10">
                  <c:v>107.824254749659</c:v>
                </c:pt>
                <c:pt idx="11">
                  <c:v>118.81387427333998</c:v>
                </c:pt>
                <c:pt idx="12">
                  <c:v>128.30685340468298</c:v>
                </c:pt>
                <c:pt idx="13">
                  <c:v>138.80771496942003</c:v>
                </c:pt>
                <c:pt idx="14">
                  <c:v>169.16249943074999</c:v>
                </c:pt>
                <c:pt idx="15">
                  <c:v>184.977758184686</c:v>
                </c:pt>
                <c:pt idx="16">
                  <c:v>215.82469362841201</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0"/>
        </c:ser>
        <c:dLbls>
          <c:showLegendKey val="0"/>
          <c:showVal val="0"/>
          <c:showCatName val="0"/>
          <c:showSerName val="0"/>
          <c:showPercent val="0"/>
          <c:showBubbleSize val="0"/>
        </c:dLbls>
        <c:axId val="115770112"/>
        <c:axId val="115772416"/>
      </c:scatterChart>
      <c:valAx>
        <c:axId val="115770112"/>
        <c:scaling>
          <c:orientation val="minMax"/>
        </c:scaling>
        <c:delete val="0"/>
        <c:axPos val="b"/>
        <c:majorGridlines/>
        <c:minorGridlines/>
        <c:title>
          <c:tx>
            <c:rich>
              <a:bodyPr/>
              <a:lstStyle/>
              <a:p>
                <a:pPr>
                  <a:defRPr/>
                </a:pPr>
                <a:r>
                  <a:rPr lang="ja-JP" altLang="en-US"/>
                  <a:t>気相密度　　</a:t>
                </a:r>
                <a:r>
                  <a:rPr lang="en-US" altLang="ja-JP"/>
                  <a:t>[g/L]</a:t>
                </a:r>
                <a:endParaRPr lang="ja-JP" altLang="en-US"/>
              </a:p>
            </c:rich>
          </c:tx>
          <c:overlay val="0"/>
        </c:title>
        <c:numFmt formatCode="0_ " sourceLinked="0"/>
        <c:majorTickMark val="out"/>
        <c:minorTickMark val="none"/>
        <c:tickLblPos val="nextTo"/>
        <c:crossAx val="115772416"/>
        <c:crosses val="autoZero"/>
        <c:crossBetween val="midCat"/>
      </c:valAx>
      <c:valAx>
        <c:axId val="115772416"/>
        <c:scaling>
          <c:orientation val="minMax"/>
        </c:scaling>
        <c:delete val="0"/>
        <c:axPos val="l"/>
        <c:majorGridlines/>
        <c:minorGridlines/>
        <c:title>
          <c:tx>
            <c:rich>
              <a:bodyPr/>
              <a:lstStyle/>
              <a:p>
                <a:pPr>
                  <a:defRPr/>
                </a:pPr>
                <a:r>
                  <a:rPr lang="en-US" altLang="en-US"/>
                  <a:t>P [Mpa]</a:t>
                </a:r>
              </a:p>
            </c:rich>
          </c:tx>
          <c:overlay val="0"/>
        </c:title>
        <c:numFmt formatCode="0_ " sourceLinked="0"/>
        <c:majorTickMark val="out"/>
        <c:minorTickMark val="none"/>
        <c:tickLblPos val="nextTo"/>
        <c:crossAx val="115770112"/>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alkane</c:v>
          </c:tx>
          <c:spPr>
            <a:ln w="28575">
              <a:noFill/>
            </a:ln>
          </c:spPr>
          <c:xVal>
            <c:numRef>
              <c:f>'まとめ_Joback(Tb_Tc～ΣTck)'!$D$3:$D$73</c:f>
              <c:numCache>
                <c:formatCode>0.0000_ </c:formatCode>
                <c:ptCount val="71"/>
                <c:pt idx="0">
                  <c:v>1.41E-2</c:v>
                </c:pt>
                <c:pt idx="1">
                  <c:v>2.8199999999999999E-2</c:v>
                </c:pt>
                <c:pt idx="2">
                  <c:v>4.7100000000000003E-2</c:v>
                </c:pt>
                <c:pt idx="3">
                  <c:v>6.6000000000000003E-2</c:v>
                </c:pt>
                <c:pt idx="4">
                  <c:v>5.8700000000000002E-2</c:v>
                </c:pt>
                <c:pt idx="5">
                  <c:v>8.4900000000000003E-2</c:v>
                </c:pt>
                <c:pt idx="6">
                  <c:v>7.7600000000000002E-2</c:v>
                </c:pt>
                <c:pt idx="7">
                  <c:v>6.3100000000000003E-2</c:v>
                </c:pt>
                <c:pt idx="8">
                  <c:v>0.1038</c:v>
                </c:pt>
                <c:pt idx="9">
                  <c:v>9.6500000000000002E-2</c:v>
                </c:pt>
                <c:pt idx="10">
                  <c:v>9.6500000000000002E-2</c:v>
                </c:pt>
                <c:pt idx="11">
                  <c:v>7.9500000000000001E-2</c:v>
                </c:pt>
                <c:pt idx="12">
                  <c:v>8.9200000000000002E-2</c:v>
                </c:pt>
                <c:pt idx="13">
                  <c:v>0.1227</c:v>
                </c:pt>
                <c:pt idx="14">
                  <c:v>0.1154</c:v>
                </c:pt>
                <c:pt idx="15">
                  <c:v>0.1154</c:v>
                </c:pt>
                <c:pt idx="16">
                  <c:v>0.1154</c:v>
                </c:pt>
                <c:pt idx="17">
                  <c:v>0.1009</c:v>
                </c:pt>
                <c:pt idx="18">
                  <c:v>0.1081</c:v>
                </c:pt>
                <c:pt idx="19">
                  <c:v>0.1081</c:v>
                </c:pt>
                <c:pt idx="20">
                  <c:v>0.1009</c:v>
                </c:pt>
                <c:pt idx="21">
                  <c:v>9.3599999999999989E-2</c:v>
                </c:pt>
                <c:pt idx="22">
                  <c:v>0.1416</c:v>
                </c:pt>
                <c:pt idx="23">
                  <c:v>0.1343</c:v>
                </c:pt>
                <c:pt idx="24">
                  <c:v>0.1343</c:v>
                </c:pt>
                <c:pt idx="25">
                  <c:v>0.1343</c:v>
                </c:pt>
                <c:pt idx="26">
                  <c:v>0.1343</c:v>
                </c:pt>
                <c:pt idx="27">
                  <c:v>0.1198</c:v>
                </c:pt>
                <c:pt idx="28">
                  <c:v>0.127</c:v>
                </c:pt>
                <c:pt idx="29">
                  <c:v>0.127</c:v>
                </c:pt>
                <c:pt idx="30">
                  <c:v>0.127</c:v>
                </c:pt>
                <c:pt idx="31">
                  <c:v>0.1198</c:v>
                </c:pt>
                <c:pt idx="32">
                  <c:v>0.127</c:v>
                </c:pt>
                <c:pt idx="33">
                  <c:v>0.127</c:v>
                </c:pt>
                <c:pt idx="34">
                  <c:v>0.127</c:v>
                </c:pt>
                <c:pt idx="35">
                  <c:v>0.11249999999999999</c:v>
                </c:pt>
                <c:pt idx="36">
                  <c:v>0.11249999999999999</c:v>
                </c:pt>
                <c:pt idx="37">
                  <c:v>0.11249999999999999</c:v>
                </c:pt>
                <c:pt idx="38">
                  <c:v>0.1197</c:v>
                </c:pt>
                <c:pt idx="39">
                  <c:v>9.799999999999999E-2</c:v>
                </c:pt>
                <c:pt idx="40">
                  <c:v>0.1605</c:v>
                </c:pt>
                <c:pt idx="41">
                  <c:v>0.1532</c:v>
                </c:pt>
                <c:pt idx="42">
                  <c:v>0.13870000000000002</c:v>
                </c:pt>
                <c:pt idx="43">
                  <c:v>0.13139999999999999</c:v>
                </c:pt>
                <c:pt idx="44">
                  <c:v>0.11689999999999999</c:v>
                </c:pt>
                <c:pt idx="45">
                  <c:v>0.1241</c:v>
                </c:pt>
                <c:pt idx="46">
                  <c:v>0.11689999999999999</c:v>
                </c:pt>
                <c:pt idx="47">
                  <c:v>0.1241</c:v>
                </c:pt>
                <c:pt idx="48">
                  <c:v>0.1794</c:v>
                </c:pt>
                <c:pt idx="49">
                  <c:v>0.15029999999999999</c:v>
                </c:pt>
                <c:pt idx="50">
                  <c:v>0.15029999999999999</c:v>
                </c:pt>
                <c:pt idx="51">
                  <c:v>0.1358</c:v>
                </c:pt>
                <c:pt idx="52">
                  <c:v>0.1358</c:v>
                </c:pt>
                <c:pt idx="53">
                  <c:v>0.1983</c:v>
                </c:pt>
                <c:pt idx="54">
                  <c:v>0.2172</c:v>
                </c:pt>
                <c:pt idx="55">
                  <c:v>0.2361</c:v>
                </c:pt>
                <c:pt idx="56">
                  <c:v>0.255</c:v>
                </c:pt>
                <c:pt idx="57">
                  <c:v>0.27389999999999998</c:v>
                </c:pt>
                <c:pt idx="58">
                  <c:v>0.2928</c:v>
                </c:pt>
                <c:pt idx="59">
                  <c:v>0.22009999999999999</c:v>
                </c:pt>
                <c:pt idx="60">
                  <c:v>0.31169999999999998</c:v>
                </c:pt>
                <c:pt idx="61">
                  <c:v>0.3306</c:v>
                </c:pt>
                <c:pt idx="62">
                  <c:v>0.34950000000000003</c:v>
                </c:pt>
                <c:pt idx="63">
                  <c:v>0.36840000000000001</c:v>
                </c:pt>
                <c:pt idx="64">
                  <c:v>0.38729999999999998</c:v>
                </c:pt>
                <c:pt idx="65">
                  <c:v>0.40620000000000001</c:v>
                </c:pt>
                <c:pt idx="66">
                  <c:v>0.42510000000000003</c:v>
                </c:pt>
                <c:pt idx="67">
                  <c:v>0.44400000000000001</c:v>
                </c:pt>
              </c:numCache>
            </c:numRef>
          </c:xVal>
          <c:yVal>
            <c:numRef>
              <c:f>'まとめ_Joback(Tb_Tc～ΣTck)'!$F$3:$F$73</c:f>
              <c:numCache>
                <c:formatCode>0.0000_ </c:formatCode>
                <c:ptCount val="71"/>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9">
                  <c:v>0.67015075376884414</c:v>
                </c:pt>
                <c:pt idx="10">
                  <c:v>0.66693100713719267</c:v>
                </c:pt>
                <c:pt idx="11">
                  <c:v>0.66067116840597506</c:v>
                </c:pt>
                <c:pt idx="12">
                  <c:v>0.662372474494899</c:v>
                </c:pt>
                <c:pt idx="13">
                  <c:v>0.68783783783783781</c:v>
                </c:pt>
                <c:pt idx="14">
                  <c:v>0.68511601584606674</c:v>
                </c:pt>
                <c:pt idx="15">
                  <c:v>0.68198804185351269</c:v>
                </c:pt>
                <c:pt idx="16">
                  <c:v>0.67831637372802955</c:v>
                </c:pt>
                <c:pt idx="17">
                  <c:v>0.67701767870868568</c:v>
                </c:pt>
                <c:pt idx="18">
                  <c:v>0.6754327191513122</c:v>
                </c:pt>
                <c:pt idx="19">
                  <c:v>0.68043101789493932</c:v>
                </c:pt>
                <c:pt idx="20">
                  <c:v>0.66975573373112074</c:v>
                </c:pt>
                <c:pt idx="21">
                  <c:v>0.66655996987384669</c:v>
                </c:pt>
                <c:pt idx="22">
                  <c:v>0.70128362933005095</c:v>
                </c:pt>
                <c:pt idx="23">
                  <c:v>0.69835596854896353</c:v>
                </c:pt>
                <c:pt idx="24">
                  <c:v>0.6956706884315117</c:v>
                </c:pt>
                <c:pt idx="25">
                  <c:v>0.69585187822681138</c:v>
                </c:pt>
                <c:pt idx="26">
                  <c:v>0.69276618323310934</c:v>
                </c:pt>
                <c:pt idx="27">
                  <c:v>0.69114223353946902</c:v>
                </c:pt>
                <c:pt idx="28">
                  <c:v>0.6900248491302805</c:v>
                </c:pt>
                <c:pt idx="29">
                  <c:v>0.69120144534778682</c:v>
                </c:pt>
                <c:pt idx="30">
                  <c:v>0.69501818181818176</c:v>
                </c:pt>
                <c:pt idx="31">
                  <c:v>0.68526690391459077</c:v>
                </c:pt>
                <c:pt idx="32">
                  <c:v>0.68720112517580878</c:v>
                </c:pt>
                <c:pt idx="33">
                  <c:v>0.68573192239858904</c:v>
                </c:pt>
                <c:pt idx="34">
                  <c:v>0.67895923677363401</c:v>
                </c:pt>
                <c:pt idx="35">
                  <c:v>0.67978345757898473</c:v>
                </c:pt>
                <c:pt idx="36">
                  <c:v>0.68466629895201325</c:v>
                </c:pt>
                <c:pt idx="37">
                  <c:v>0.67640802092414998</c:v>
                </c:pt>
                <c:pt idx="38">
                  <c:v>0.68271234328094654</c:v>
                </c:pt>
                <c:pt idx="39">
                  <c:v>0.66826347305389222</c:v>
                </c:pt>
                <c:pt idx="40">
                  <c:v>0.71303397241843258</c:v>
                </c:pt>
                <c:pt idx="41">
                  <c:v>0.70943781942078366</c:v>
                </c:pt>
                <c:pt idx="42">
                  <c:v>0.70261336102457606</c:v>
                </c:pt>
                <c:pt idx="43">
                  <c:v>0.69715689715689722</c:v>
                </c:pt>
                <c:pt idx="44">
                  <c:v>0.67715602369980243</c:v>
                </c:pt>
                <c:pt idx="45">
                  <c:v>0.68530453855238738</c:v>
                </c:pt>
                <c:pt idx="46">
                  <c:v>0.68820048729550987</c:v>
                </c:pt>
                <c:pt idx="47">
                  <c:v>0.68309998352824897</c:v>
                </c:pt>
                <c:pt idx="48">
                  <c:v>0.72413793103448276</c:v>
                </c:pt>
                <c:pt idx="49">
                  <c:v>0.70779762898647525</c:v>
                </c:pt>
                <c:pt idx="50">
                  <c:v>0.70346128608923875</c:v>
                </c:pt>
                <c:pt idx="51">
                  <c:v>0.69576243980738361</c:v>
                </c:pt>
                <c:pt idx="52">
                  <c:v>0.70624355005159967</c:v>
                </c:pt>
                <c:pt idx="53">
                  <c:v>0.73408450704225348</c:v>
                </c:pt>
                <c:pt idx="54">
                  <c:v>0.74389057750759879</c:v>
                </c:pt>
                <c:pt idx="55">
                  <c:v>0.75352592592592593</c:v>
                </c:pt>
                <c:pt idx="56">
                  <c:v>0.76011544011544008</c:v>
                </c:pt>
                <c:pt idx="57">
                  <c:v>0.76812146892655375</c:v>
                </c:pt>
                <c:pt idx="58">
                  <c:v>0.77452282157676355</c:v>
                </c:pt>
                <c:pt idx="59">
                  <c:v>0.75072150072150068</c:v>
                </c:pt>
                <c:pt idx="60">
                  <c:v>0.78065217391304342</c:v>
                </c:pt>
                <c:pt idx="61">
                  <c:v>0.78755020080321281</c:v>
                </c:pt>
                <c:pt idx="62">
                  <c:v>0.79780132450331132</c:v>
                </c:pt>
                <c:pt idx="63">
                  <c:v>0.80317708333333337</c:v>
                </c:pt>
                <c:pt idx="64">
                  <c:v>0.80931876606683806</c:v>
                </c:pt>
                <c:pt idx="65">
                  <c:v>0.81647582697201015</c:v>
                </c:pt>
                <c:pt idx="66">
                  <c:v>0.82702531645569621</c:v>
                </c:pt>
                <c:pt idx="67">
                  <c:v>0.83056250000000009</c:v>
                </c:pt>
              </c:numCache>
            </c:numRef>
          </c:yVal>
          <c:smooth val="0"/>
        </c:ser>
        <c:ser>
          <c:idx val="1"/>
          <c:order val="1"/>
          <c:tx>
            <c:v>cycloalkane</c:v>
          </c:tx>
          <c:spPr>
            <a:ln w="28575">
              <a:noFill/>
            </a:ln>
          </c:spPr>
          <c:xVal>
            <c:numRef>
              <c:f>'まとめ_Joback(Tb_Tc～ΣTck)'!$D$75:$D$85</c:f>
              <c:numCache>
                <c:formatCode>0.0000_ </c:formatCode>
                <c:ptCount val="11"/>
                <c:pt idx="0">
                  <c:v>0.03</c:v>
                </c:pt>
                <c:pt idx="1">
                  <c:v>0.04</c:v>
                </c:pt>
                <c:pt idx="2">
                  <c:v>4.6399999999999997E-2</c:v>
                </c:pt>
                <c:pt idx="3">
                  <c:v>0.06</c:v>
                </c:pt>
                <c:pt idx="4">
                  <c:v>0.06</c:v>
                </c:pt>
                <c:pt idx="5">
                  <c:v>6.6299999999999998E-2</c:v>
                </c:pt>
                <c:pt idx="6">
                  <c:v>7.0000000000000007E-2</c:v>
                </c:pt>
                <c:pt idx="7">
                  <c:v>7.6300000000000007E-2</c:v>
                </c:pt>
                <c:pt idx="8">
                  <c:v>8.5200000000000012E-2</c:v>
                </c:pt>
                <c:pt idx="9">
                  <c:v>0.08</c:v>
                </c:pt>
                <c:pt idx="10">
                  <c:v>0.12100000000000001</c:v>
                </c:pt>
              </c:numCache>
            </c:numRef>
          </c:xVal>
          <c:yVal>
            <c:numRef>
              <c:f>'まとめ_Joback(Tb_Tc～ΣTck)'!$F$75:$F$85</c:f>
              <c:numCache>
                <c:formatCode>0.0000_ </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2"/>
          <c:order val="2"/>
          <c:tx>
            <c:v>alkene</c:v>
          </c:tx>
          <c:spPr>
            <a:ln w="28575">
              <a:noFill/>
            </a:ln>
          </c:spPr>
          <c:xVal>
            <c:numRef>
              <c:f>'まとめ_Joback(Tb_Tc～ΣTck)'!$D$88:$D$105</c:f>
              <c:numCache>
                <c:formatCode>0.0000_ </c:formatCode>
                <c:ptCount val="18"/>
                <c:pt idx="0">
                  <c:v>2.2599999999999999E-2</c:v>
                </c:pt>
                <c:pt idx="1">
                  <c:v>3.8300000000000001E-2</c:v>
                </c:pt>
                <c:pt idx="2">
                  <c:v>5.1200000000000002E-2</c:v>
                </c:pt>
                <c:pt idx="3">
                  <c:v>5.7200000000000001E-2</c:v>
                </c:pt>
                <c:pt idx="4">
                  <c:v>5.3999999999999999E-2</c:v>
                </c:pt>
                <c:pt idx="5">
                  <c:v>5.3999999999999999E-2</c:v>
                </c:pt>
                <c:pt idx="6">
                  <c:v>6.6900000000000001E-2</c:v>
                </c:pt>
                <c:pt idx="7">
                  <c:v>6.88E-2</c:v>
                </c:pt>
                <c:pt idx="8">
                  <c:v>7.6100000000000001E-2</c:v>
                </c:pt>
                <c:pt idx="9">
                  <c:v>7.2900000000000006E-2</c:v>
                </c:pt>
                <c:pt idx="10">
                  <c:v>9.5000000000000001E-2</c:v>
                </c:pt>
                <c:pt idx="11">
                  <c:v>8.77E-2</c:v>
                </c:pt>
                <c:pt idx="12">
                  <c:v>0.1139</c:v>
                </c:pt>
                <c:pt idx="13">
                  <c:v>0.1328</c:v>
                </c:pt>
                <c:pt idx="14">
                  <c:v>0.1517</c:v>
                </c:pt>
                <c:pt idx="15">
                  <c:v>0.1706</c:v>
                </c:pt>
                <c:pt idx="16">
                  <c:v>0.2084</c:v>
                </c:pt>
                <c:pt idx="17">
                  <c:v>5.6400000000000006E-2</c:v>
                </c:pt>
              </c:numCache>
            </c:numRef>
          </c:xVal>
          <c:yVal>
            <c:numRef>
              <c:f>'まとめ_Joback(Tb_Tc～ΣTck)'!$F$88:$F$105</c:f>
              <c:numCache>
                <c:formatCode>0.0000_ </c:formatCode>
                <c:ptCount val="18"/>
                <c:pt idx="0">
                  <c:v>0.60005666926400791</c:v>
                </c:pt>
                <c:pt idx="1">
                  <c:v>0.61786790901616884</c:v>
                </c:pt>
                <c:pt idx="2">
                  <c:v>0.63709021296960999</c:v>
                </c:pt>
                <c:pt idx="3">
                  <c:v>0.63628128724672228</c:v>
                </c:pt>
                <c:pt idx="4">
                  <c:v>0.63936070928604749</c:v>
                </c:pt>
                <c:pt idx="5">
                  <c:v>0.63575200918484498</c:v>
                </c:pt>
                <c:pt idx="6">
                  <c:v>0.66319148936170214</c:v>
                </c:pt>
                <c:pt idx="7">
                  <c:v>0.64769162800971947</c:v>
                </c:pt>
                <c:pt idx="8">
                  <c:v>0.65212994836488813</c:v>
                </c:pt>
                <c:pt idx="9">
                  <c:v>0.65277894736842101</c:v>
                </c:pt>
                <c:pt idx="10">
                  <c:v>0.6679166666666666</c:v>
                </c:pt>
                <c:pt idx="11">
                  <c:v>0.66024242424242419</c:v>
                </c:pt>
                <c:pt idx="12">
                  <c:v>0.68265401079471444</c:v>
                </c:pt>
                <c:pt idx="13">
                  <c:v>0.69566137566137565</c:v>
                </c:pt>
                <c:pt idx="14">
                  <c:v>0.70712121212121204</c:v>
                </c:pt>
                <c:pt idx="15">
                  <c:v>0.7192058346839546</c:v>
                </c:pt>
                <c:pt idx="16">
                  <c:v>0.74004559270516712</c:v>
                </c:pt>
                <c:pt idx="17">
                  <c:v>0.63547466095645966</c:v>
                </c:pt>
              </c:numCache>
            </c:numRef>
          </c:yVal>
          <c:smooth val="0"/>
        </c:ser>
        <c:ser>
          <c:idx val="3"/>
          <c:order val="3"/>
          <c:tx>
            <c:v>alkyne</c:v>
          </c:tx>
          <c:spPr>
            <a:ln w="28575">
              <a:noFill/>
            </a:ln>
          </c:spPr>
          <c:xVal>
            <c:numRef>
              <c:f>'まとめ_Joback(Tb_Tc～ΣTck)'!$D$107:$D$110</c:f>
              <c:numCache>
                <c:formatCode>0.0000_ </c:formatCode>
                <c:ptCount val="4"/>
                <c:pt idx="0">
                  <c:v>5.4000000000000003E-3</c:v>
                </c:pt>
                <c:pt idx="1">
                  <c:v>1.8799999999999997E-2</c:v>
                </c:pt>
                <c:pt idx="2">
                  <c:v>3.7700000000000004E-2</c:v>
                </c:pt>
                <c:pt idx="3">
                  <c:v>4.8399999999999999E-2</c:v>
                </c:pt>
              </c:numCache>
            </c:numRef>
          </c:xVal>
          <c:yVal>
            <c:numRef>
              <c:f>'まとめ_Joback(Tb_Tc～ΣTck)'!$F$107:$F$110</c:f>
              <c:numCache>
                <c:formatCode>0.0000_ </c:formatCode>
                <c:ptCount val="4"/>
                <c:pt idx="0">
                  <c:v>0.61109309114498866</c:v>
                </c:pt>
                <c:pt idx="1">
                  <c:v>0.62157057654075554</c:v>
                </c:pt>
                <c:pt idx="2">
                  <c:v>0.63911363636363627</c:v>
                </c:pt>
                <c:pt idx="3">
                  <c:v>0.63204705882352941</c:v>
                </c:pt>
              </c:numCache>
            </c:numRef>
          </c:yVal>
          <c:smooth val="0"/>
        </c:ser>
        <c:ser>
          <c:idx val="4"/>
          <c:order val="4"/>
          <c:tx>
            <c:v>alcohol</c:v>
          </c:tx>
          <c:spPr>
            <a:ln w="28575">
              <a:noFill/>
            </a:ln>
          </c:spPr>
          <c:xVal>
            <c:numRef>
              <c:f>'まとめ_Joback(Tb_Tc～ΣTck)'!$D$112:$D$170</c:f>
              <c:numCache>
                <c:formatCode>0.0000_ </c:formatCode>
                <c:ptCount val="59"/>
                <c:pt idx="0">
                  <c:v>8.8200000000000001E-2</c:v>
                </c:pt>
                <c:pt idx="1">
                  <c:v>0.1071</c:v>
                </c:pt>
                <c:pt idx="2">
                  <c:v>0.126</c:v>
                </c:pt>
                <c:pt idx="3">
                  <c:v>0.1187</c:v>
                </c:pt>
                <c:pt idx="4">
                  <c:v>0.1449</c:v>
                </c:pt>
                <c:pt idx="5">
                  <c:v>0.1376</c:v>
                </c:pt>
                <c:pt idx="6">
                  <c:v>0.12309999999999999</c:v>
                </c:pt>
                <c:pt idx="7">
                  <c:v>0.1449</c:v>
                </c:pt>
                <c:pt idx="8">
                  <c:v>0.1638</c:v>
                </c:pt>
                <c:pt idx="9">
                  <c:v>0.1565</c:v>
                </c:pt>
                <c:pt idx="10">
                  <c:v>0.1565</c:v>
                </c:pt>
                <c:pt idx="11">
                  <c:v>0.14200000000000002</c:v>
                </c:pt>
                <c:pt idx="12">
                  <c:v>0.1565</c:v>
                </c:pt>
                <c:pt idx="13">
                  <c:v>0.1492</c:v>
                </c:pt>
                <c:pt idx="14">
                  <c:v>0.1827</c:v>
                </c:pt>
                <c:pt idx="15">
                  <c:v>0.1754</c:v>
                </c:pt>
                <c:pt idx="16">
                  <c:v>0.1754</c:v>
                </c:pt>
                <c:pt idx="17">
                  <c:v>0.1754</c:v>
                </c:pt>
                <c:pt idx="18">
                  <c:v>0.16089999999999999</c:v>
                </c:pt>
                <c:pt idx="19">
                  <c:v>0.1681</c:v>
                </c:pt>
                <c:pt idx="20">
                  <c:v>0.1754</c:v>
                </c:pt>
                <c:pt idx="21">
                  <c:v>0.1681</c:v>
                </c:pt>
                <c:pt idx="22">
                  <c:v>0.2016</c:v>
                </c:pt>
                <c:pt idx="23">
                  <c:v>0.1943</c:v>
                </c:pt>
                <c:pt idx="24">
                  <c:v>0.1943</c:v>
                </c:pt>
                <c:pt idx="25">
                  <c:v>0.2205</c:v>
                </c:pt>
                <c:pt idx="26">
                  <c:v>0.2132</c:v>
                </c:pt>
                <c:pt idx="27">
                  <c:v>0.2132</c:v>
                </c:pt>
                <c:pt idx="28">
                  <c:v>0.2132</c:v>
                </c:pt>
                <c:pt idx="29">
                  <c:v>0.2132</c:v>
                </c:pt>
                <c:pt idx="30">
                  <c:v>0.2394</c:v>
                </c:pt>
                <c:pt idx="31">
                  <c:v>0.2321</c:v>
                </c:pt>
                <c:pt idx="32">
                  <c:v>0.25829999999999997</c:v>
                </c:pt>
                <c:pt idx="33">
                  <c:v>0.2772</c:v>
                </c:pt>
                <c:pt idx="34">
                  <c:v>0.29610000000000003</c:v>
                </c:pt>
                <c:pt idx="35">
                  <c:v>0.315</c:v>
                </c:pt>
                <c:pt idx="36">
                  <c:v>0.33389999999999997</c:v>
                </c:pt>
                <c:pt idx="37">
                  <c:v>0.3528</c:v>
                </c:pt>
                <c:pt idx="38">
                  <c:v>0.37169999999999997</c:v>
                </c:pt>
                <c:pt idx="39">
                  <c:v>0.3906</c:v>
                </c:pt>
                <c:pt idx="40">
                  <c:v>0.40950000000000003</c:v>
                </c:pt>
                <c:pt idx="41">
                  <c:v>0.4284</c:v>
                </c:pt>
                <c:pt idx="42">
                  <c:v>0.44729999999999998</c:v>
                </c:pt>
                <c:pt idx="43">
                  <c:v>0.1172</c:v>
                </c:pt>
                <c:pt idx="44">
                  <c:v>9.820000000000001E-2</c:v>
                </c:pt>
                <c:pt idx="45">
                  <c:v>9.9500000000000005E-2</c:v>
                </c:pt>
                <c:pt idx="46">
                  <c:v>9.9500000000000005E-2</c:v>
                </c:pt>
                <c:pt idx="47">
                  <c:v>9.9500000000000005E-2</c:v>
                </c:pt>
                <c:pt idx="48">
                  <c:v>0.11840000000000001</c:v>
                </c:pt>
                <c:pt idx="49">
                  <c:v>0.11840000000000001</c:v>
                </c:pt>
                <c:pt idx="50">
                  <c:v>0.11840000000000001</c:v>
                </c:pt>
                <c:pt idx="51">
                  <c:v>0.1197</c:v>
                </c:pt>
                <c:pt idx="52">
                  <c:v>0.1197</c:v>
                </c:pt>
                <c:pt idx="53">
                  <c:v>0.1197</c:v>
                </c:pt>
                <c:pt idx="54">
                  <c:v>0.1197</c:v>
                </c:pt>
                <c:pt idx="55">
                  <c:v>0.1197</c:v>
                </c:pt>
                <c:pt idx="56">
                  <c:v>0.1197</c:v>
                </c:pt>
                <c:pt idx="57">
                  <c:v>7.6200000000000004E-2</c:v>
                </c:pt>
                <c:pt idx="58">
                  <c:v>8.6199999999999999E-2</c:v>
                </c:pt>
              </c:numCache>
            </c:numRef>
          </c:xVal>
          <c:yVal>
            <c:numRef>
              <c:f>'まとめ_Joback(Tb_Tc～ΣTck)'!$F$112:$F$170</c:f>
              <c:numCache>
                <c:formatCode>0.0000_ </c:formatCode>
                <c:ptCount val="59"/>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pt idx="43">
                  <c:v>0.67919647771051184</c:v>
                </c:pt>
                <c:pt idx="44">
                  <c:v>0.66917482517482518</c:v>
                </c:pt>
                <c:pt idx="45">
                  <c:v>0.66538130733944956</c:v>
                </c:pt>
                <c:pt idx="46">
                  <c:v>0.67362902083038112</c:v>
                </c:pt>
                <c:pt idx="47">
                  <c:v>0.67440738112136267</c:v>
                </c:pt>
                <c:pt idx="48">
                  <c:v>0.67947368421052634</c:v>
                </c:pt>
                <c:pt idx="49">
                  <c:v>0.68388981636060098</c:v>
                </c:pt>
                <c:pt idx="50">
                  <c:v>0.68558068118369619</c:v>
                </c:pt>
                <c:pt idx="51">
                  <c:v>0.67796070835639177</c:v>
                </c:pt>
                <c:pt idx="52">
                  <c:v>0.68412945166760875</c:v>
                </c:pt>
                <c:pt idx="53">
                  <c:v>0.67643366619115552</c:v>
                </c:pt>
                <c:pt idx="54">
                  <c:v>0.68526993696903271</c:v>
                </c:pt>
                <c:pt idx="55">
                  <c:v>0.69151760760201231</c:v>
                </c:pt>
                <c:pt idx="56">
                  <c:v>0.68508982883010328</c:v>
                </c:pt>
                <c:pt idx="57">
                  <c:v>0.66745762711864409</c:v>
                </c:pt>
                <c:pt idx="58">
                  <c:v>0.66966049382716053</c:v>
                </c:pt>
              </c:numCache>
            </c:numRef>
          </c:yVal>
          <c:smooth val="0"/>
        </c:ser>
        <c:ser>
          <c:idx val="5"/>
          <c:order val="5"/>
          <c:tx>
            <c:v>ether</c:v>
          </c:tx>
          <c:spPr>
            <a:ln w="28575">
              <a:noFill/>
            </a:ln>
          </c:spPr>
          <c:xVal>
            <c:numRef>
              <c:f>'まとめ_Joback(Tb_Tc～ΣTck)'!$D$172:$D$176</c:f>
              <c:numCache>
                <c:formatCode>0.0000_ </c:formatCode>
                <c:ptCount val="5"/>
                <c:pt idx="0">
                  <c:v>4.4999999999999998E-2</c:v>
                </c:pt>
                <c:pt idx="1">
                  <c:v>6.3899999999999998E-2</c:v>
                </c:pt>
                <c:pt idx="2">
                  <c:v>8.2799999999999999E-2</c:v>
                </c:pt>
                <c:pt idx="3">
                  <c:v>0.1017</c:v>
                </c:pt>
                <c:pt idx="4">
                  <c:v>0.1118</c:v>
                </c:pt>
              </c:numCache>
            </c:numRef>
          </c:xVal>
          <c:yVal>
            <c:numRef>
              <c:f>'まとめ_Joback(Tb_Tc～ΣTck)'!$F$172:$F$176</c:f>
              <c:numCache>
                <c:formatCode>0.0000_ </c:formatCode>
                <c:ptCount val="5"/>
                <c:pt idx="0">
                  <c:v>0.62061984503874024</c:v>
                </c:pt>
                <c:pt idx="1">
                  <c:v>0.64070351758793964</c:v>
                </c:pt>
                <c:pt idx="2">
                  <c:v>0.65907435183201191</c:v>
                </c:pt>
                <c:pt idx="3">
                  <c:v>0.67321214542548935</c:v>
                </c:pt>
                <c:pt idx="4">
                  <c:v>0.67924144310823309</c:v>
                </c:pt>
              </c:numCache>
            </c:numRef>
          </c:yVal>
          <c:smooth val="0"/>
        </c:ser>
        <c:ser>
          <c:idx val="6"/>
          <c:order val="6"/>
          <c:tx>
            <c:v>carboxylic acid</c:v>
          </c:tx>
          <c:spPr>
            <a:ln w="28575">
              <a:noFill/>
            </a:ln>
          </c:spPr>
          <c:xVal>
            <c:numRef>
              <c:f>'まとめ_Joback(Tb_Tc～ΣTck)'!$D$178:$D$190</c:f>
              <c:numCache>
                <c:formatCode>0.0000_ </c:formatCode>
                <c:ptCount val="13"/>
                <c:pt idx="0">
                  <c:v>0.1013</c:v>
                </c:pt>
                <c:pt idx="1">
                  <c:v>9.3200000000000005E-2</c:v>
                </c:pt>
                <c:pt idx="2">
                  <c:v>0.11210000000000001</c:v>
                </c:pt>
                <c:pt idx="3">
                  <c:v>0.13100000000000001</c:v>
                </c:pt>
                <c:pt idx="4">
                  <c:v>0.14990000000000001</c:v>
                </c:pt>
                <c:pt idx="5">
                  <c:v>0.16880000000000001</c:v>
                </c:pt>
                <c:pt idx="6">
                  <c:v>0.1426</c:v>
                </c:pt>
                <c:pt idx="7">
                  <c:v>0.20660000000000001</c:v>
                </c:pt>
                <c:pt idx="8">
                  <c:v>0.1993</c:v>
                </c:pt>
                <c:pt idx="9">
                  <c:v>0.18770000000000001</c:v>
                </c:pt>
                <c:pt idx="10">
                  <c:v>0.1237</c:v>
                </c:pt>
                <c:pt idx="11">
                  <c:v>0.22550000000000001</c:v>
                </c:pt>
                <c:pt idx="12">
                  <c:v>0.24440000000000001</c:v>
                </c:pt>
              </c:numCache>
            </c:numRef>
          </c:xVal>
          <c:yVal>
            <c:numRef>
              <c:f>'まとめ_Joback(Tb_Tc～ΣTck)'!$F$178:$F$190</c:f>
              <c:numCache>
                <c:formatCode>0.0000_ </c:formatCode>
                <c:ptCount val="13"/>
                <c:pt idx="0">
                  <c:v>0.63612244897959191</c:v>
                </c:pt>
                <c:pt idx="1">
                  <c:v>0.65781815123223142</c:v>
                </c:pt>
                <c:pt idx="2">
                  <c:v>0.68594370860927156</c:v>
                </c:pt>
                <c:pt idx="3">
                  <c:v>0.70011217948717952</c:v>
                </c:pt>
                <c:pt idx="4">
                  <c:v>0.71432348367029552</c:v>
                </c:pt>
                <c:pt idx="5">
                  <c:v>0.72262839879154073</c:v>
                </c:pt>
                <c:pt idx="6">
                  <c:v>0.71491255961844202</c:v>
                </c:pt>
                <c:pt idx="7">
                  <c:v>0.73670503597122305</c:v>
                </c:pt>
                <c:pt idx="8">
                  <c:v>0.74171851851851855</c:v>
                </c:pt>
                <c:pt idx="9">
                  <c:v>0.72952871870397651</c:v>
                </c:pt>
                <c:pt idx="10">
                  <c:v>0.70672727272727276</c:v>
                </c:pt>
                <c:pt idx="11">
                  <c:v>0.74225035161744024</c:v>
                </c:pt>
                <c:pt idx="12">
                  <c:v>0.74644628099173549</c:v>
                </c:pt>
              </c:numCache>
            </c:numRef>
          </c:yVal>
          <c:smooth val="0"/>
        </c:ser>
        <c:ser>
          <c:idx val="7"/>
          <c:order val="7"/>
          <c:tx>
            <c:v>ketone</c:v>
          </c:tx>
          <c:spPr>
            <a:ln w="28575">
              <a:noFill/>
            </a:ln>
          </c:spPr>
          <c:xVal>
            <c:numRef>
              <c:f>'まとめ_Joback(Tb_Tc～ΣTck)'!$D$192:$D$200</c:f>
              <c:numCache>
                <c:formatCode>0.0000_ </c:formatCode>
                <c:ptCount val="9"/>
                <c:pt idx="0">
                  <c:v>6.6199999999999995E-2</c:v>
                </c:pt>
                <c:pt idx="1">
                  <c:v>8.5100000000000009E-2</c:v>
                </c:pt>
                <c:pt idx="2">
                  <c:v>0.10400000000000001</c:v>
                </c:pt>
                <c:pt idx="3">
                  <c:v>0.10400000000000001</c:v>
                </c:pt>
                <c:pt idx="4">
                  <c:v>9.6700000000000008E-2</c:v>
                </c:pt>
                <c:pt idx="5">
                  <c:v>0.1074</c:v>
                </c:pt>
                <c:pt idx="6">
                  <c:v>0.12290000000000001</c:v>
                </c:pt>
                <c:pt idx="7">
                  <c:v>0.12290000000000001</c:v>
                </c:pt>
                <c:pt idx="8">
                  <c:v>0.11560000000000001</c:v>
                </c:pt>
              </c:numCache>
            </c:numRef>
          </c:xVal>
          <c:yVal>
            <c:numRef>
              <c:f>'まとめ_Joback(Tb_Tc～ΣTck)'!$F$192:$F$200</c:f>
              <c:numCache>
                <c:formatCode>0.0000_ </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8"/>
          <c:order val="8"/>
          <c:tx>
            <c:v>ester</c:v>
          </c:tx>
          <c:spPr>
            <a:ln w="28575">
              <a:noFill/>
            </a:ln>
          </c:spPr>
          <c:xVal>
            <c:numRef>
              <c:f>'まとめ_Joback(Tb_Tc～ΣTck)'!$D$202:$D$232</c:f>
              <c:numCache>
                <c:formatCode>0.0000_ </c:formatCode>
                <c:ptCount val="31"/>
                <c:pt idx="0">
                  <c:v>6.88E-2</c:v>
                </c:pt>
                <c:pt idx="1">
                  <c:v>7.6299999999999993E-2</c:v>
                </c:pt>
                <c:pt idx="2">
                  <c:v>8.77E-2</c:v>
                </c:pt>
                <c:pt idx="3">
                  <c:v>9.3099999999999988E-2</c:v>
                </c:pt>
                <c:pt idx="4">
                  <c:v>9.5200000000000007E-2</c:v>
                </c:pt>
                <c:pt idx="5">
                  <c:v>0.13320000000000001</c:v>
                </c:pt>
                <c:pt idx="6">
                  <c:v>0.1066</c:v>
                </c:pt>
                <c:pt idx="7">
                  <c:v>0.15190000000000001</c:v>
                </c:pt>
                <c:pt idx="8">
                  <c:v>0.14460000000000001</c:v>
                </c:pt>
                <c:pt idx="9">
                  <c:v>0.15190000000000001</c:v>
                </c:pt>
                <c:pt idx="10">
                  <c:v>0.14460000000000001</c:v>
                </c:pt>
                <c:pt idx="11">
                  <c:v>0.14460000000000001</c:v>
                </c:pt>
                <c:pt idx="12">
                  <c:v>0.16350000000000001</c:v>
                </c:pt>
                <c:pt idx="13">
                  <c:v>0.16350000000000001</c:v>
                </c:pt>
                <c:pt idx="14">
                  <c:v>0.16350000000000001</c:v>
                </c:pt>
                <c:pt idx="15">
                  <c:v>0.15620000000000001</c:v>
                </c:pt>
                <c:pt idx="16">
                  <c:v>0.18240000000000001</c:v>
                </c:pt>
                <c:pt idx="17">
                  <c:v>0.11410000000000001</c:v>
                </c:pt>
                <c:pt idx="18">
                  <c:v>0.11410000000000001</c:v>
                </c:pt>
                <c:pt idx="19">
                  <c:v>0.10680000000000001</c:v>
                </c:pt>
                <c:pt idx="20">
                  <c:v>0.11410000000000001</c:v>
                </c:pt>
                <c:pt idx="21">
                  <c:v>0.1182</c:v>
                </c:pt>
                <c:pt idx="22">
                  <c:v>0.13300000000000001</c:v>
                </c:pt>
                <c:pt idx="23">
                  <c:v>0.13300000000000001</c:v>
                </c:pt>
                <c:pt idx="24">
                  <c:v>0.13300000000000001</c:v>
                </c:pt>
                <c:pt idx="25">
                  <c:v>0.12570000000000001</c:v>
                </c:pt>
                <c:pt idx="26">
                  <c:v>0.13300000000000001</c:v>
                </c:pt>
                <c:pt idx="27">
                  <c:v>0.12570000000000001</c:v>
                </c:pt>
                <c:pt idx="28">
                  <c:v>0.1444</c:v>
                </c:pt>
                <c:pt idx="29">
                  <c:v>0.1371</c:v>
                </c:pt>
                <c:pt idx="30">
                  <c:v>0.14979999999999999</c:v>
                </c:pt>
              </c:numCache>
            </c:numRef>
          </c:xVal>
          <c:yVal>
            <c:numRef>
              <c:f>'まとめ_Joback(Tb_Tc～ΣTck)'!$F$202:$F$232</c:f>
              <c:numCache>
                <c:formatCode>0.0000_ </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0.73035541195476572</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9"/>
          <c:order val="9"/>
          <c:tx>
            <c:v>halognatedCompound</c:v>
          </c:tx>
          <c:spPr>
            <a:ln w="28575">
              <a:noFill/>
            </a:ln>
          </c:spPr>
          <c:xVal>
            <c:numRef>
              <c:f>'まとめ_Joback(Tb_Tc～ΣTck)'!$D$234:$D$287</c:f>
              <c:numCache>
                <c:formatCode>0.0000_ </c:formatCode>
                <c:ptCount val="54"/>
                <c:pt idx="0">
                  <c:v>4.99E-2</c:v>
                </c:pt>
                <c:pt idx="1">
                  <c:v>4.9299999999999997E-2</c:v>
                </c:pt>
                <c:pt idx="2">
                  <c:v>5.1900000000000002E-2</c:v>
                </c:pt>
                <c:pt idx="3">
                  <c:v>4.9100000000000005E-2</c:v>
                </c:pt>
                <c:pt idx="4">
                  <c:v>5.96E-2</c:v>
                </c:pt>
                <c:pt idx="5">
                  <c:v>4.7899999999999998E-2</c:v>
                </c:pt>
                <c:pt idx="6">
                  <c:v>4.9700000000000008E-2</c:v>
                </c:pt>
                <c:pt idx="7">
                  <c:v>3.9900000000000005E-2</c:v>
                </c:pt>
                <c:pt idx="8">
                  <c:v>4.1099999999999998E-2</c:v>
                </c:pt>
                <c:pt idx="9">
                  <c:v>2.46E-2</c:v>
                </c:pt>
                <c:pt idx="10">
                  <c:v>2.52E-2</c:v>
                </c:pt>
                <c:pt idx="11">
                  <c:v>8.3800000000000013E-2</c:v>
                </c:pt>
                <c:pt idx="12">
                  <c:v>7.9399999999999998E-2</c:v>
                </c:pt>
                <c:pt idx="13">
                  <c:v>7.8800000000000009E-2</c:v>
                </c:pt>
                <c:pt idx="14">
                  <c:v>7.8800000000000009E-2</c:v>
                </c:pt>
                <c:pt idx="15">
                  <c:v>7.8200000000000006E-2</c:v>
                </c:pt>
                <c:pt idx="16">
                  <c:v>6.7799999999999999E-2</c:v>
                </c:pt>
                <c:pt idx="17">
                  <c:v>0.08</c:v>
                </c:pt>
                <c:pt idx="18">
                  <c:v>8.0199999999999994E-2</c:v>
                </c:pt>
                <c:pt idx="19">
                  <c:v>7.8E-2</c:v>
                </c:pt>
                <c:pt idx="20">
                  <c:v>7.8E-2</c:v>
                </c:pt>
                <c:pt idx="21">
                  <c:v>7.740000000000001E-2</c:v>
                </c:pt>
                <c:pt idx="22">
                  <c:v>7.740000000000001E-2</c:v>
                </c:pt>
                <c:pt idx="23">
                  <c:v>7.8600000000000003E-2</c:v>
                </c:pt>
                <c:pt idx="24">
                  <c:v>9.5399999999999999E-2</c:v>
                </c:pt>
                <c:pt idx="25">
                  <c:v>4.5600000000000002E-2</c:v>
                </c:pt>
                <c:pt idx="26">
                  <c:v>7.0000000000000007E-2</c:v>
                </c:pt>
                <c:pt idx="27">
                  <c:v>7.7200000000000005E-2</c:v>
                </c:pt>
                <c:pt idx="28">
                  <c:v>5.3499999999999999E-2</c:v>
                </c:pt>
                <c:pt idx="29">
                  <c:v>5.2900000000000003E-2</c:v>
                </c:pt>
                <c:pt idx="30">
                  <c:v>5.4100000000000002E-2</c:v>
                </c:pt>
                <c:pt idx="31">
                  <c:v>6.8599999999999994E-2</c:v>
                </c:pt>
                <c:pt idx="32">
                  <c:v>6.4399999999999999E-2</c:v>
                </c:pt>
                <c:pt idx="33">
                  <c:v>5.1500000000000004E-2</c:v>
                </c:pt>
                <c:pt idx="34">
                  <c:v>5.8800000000000005E-2</c:v>
                </c:pt>
                <c:pt idx="35">
                  <c:v>5.2699999999999997E-2</c:v>
                </c:pt>
                <c:pt idx="36">
                  <c:v>4.6300000000000001E-2</c:v>
                </c:pt>
                <c:pt idx="37">
                  <c:v>4.3500000000000004E-2</c:v>
                </c:pt>
                <c:pt idx="38">
                  <c:v>4.41E-2</c:v>
                </c:pt>
                <c:pt idx="39">
                  <c:v>0.1089</c:v>
                </c:pt>
                <c:pt idx="40">
                  <c:v>0.10750000000000001</c:v>
                </c:pt>
                <c:pt idx="41">
                  <c:v>0.12229999999999999</c:v>
                </c:pt>
                <c:pt idx="42">
                  <c:v>0.12229999999999999</c:v>
                </c:pt>
                <c:pt idx="43">
                  <c:v>0.1061</c:v>
                </c:pt>
                <c:pt idx="44">
                  <c:v>9.8900000000000016E-2</c:v>
                </c:pt>
                <c:pt idx="45">
                  <c:v>8.3000000000000004E-2</c:v>
                </c:pt>
                <c:pt idx="46">
                  <c:v>9.7500000000000003E-2</c:v>
                </c:pt>
                <c:pt idx="47">
                  <c:v>0.1143</c:v>
                </c:pt>
                <c:pt idx="48">
                  <c:v>0.1143</c:v>
                </c:pt>
                <c:pt idx="49">
                  <c:v>7.0400000000000004E-2</c:v>
                </c:pt>
                <c:pt idx="50">
                  <c:v>6.2400000000000004E-2</c:v>
                </c:pt>
                <c:pt idx="51">
                  <c:v>0.1056</c:v>
                </c:pt>
                <c:pt idx="52">
                  <c:v>0.1578</c:v>
                </c:pt>
                <c:pt idx="53">
                  <c:v>0.1002</c:v>
                </c:pt>
              </c:numCache>
            </c:numRef>
          </c:xVal>
          <c:yVal>
            <c:numRef>
              <c:f>'まとめ_Joback(Tb_Tc～ΣTck)'!$F$234:$F$287</c:f>
              <c:numCache>
                <c:formatCode>0.0000_ </c:formatCode>
                <c:ptCount val="54"/>
                <c:pt idx="0">
                  <c:v>0.63217346143858733</c:v>
                </c:pt>
                <c:pt idx="1">
                  <c:v>0.63003608575673953</c:v>
                </c:pt>
                <c:pt idx="2">
                  <c:v>0.62543689320388351</c:v>
                </c:pt>
                <c:pt idx="3">
                  <c:v>0.62862868284228768</c:v>
                </c:pt>
                <c:pt idx="4">
                  <c:v>0.6244906094968109</c:v>
                </c:pt>
                <c:pt idx="5">
                  <c:v>0.62316868592730656</c:v>
                </c:pt>
                <c:pt idx="6">
                  <c:v>0.63922801618891523</c:v>
                </c:pt>
                <c:pt idx="7">
                  <c:v>0.61331372549019614</c:v>
                </c:pt>
                <c:pt idx="8">
                  <c:v>0.63038774696805788</c:v>
                </c:pt>
                <c:pt idx="9">
                  <c:v>0.59814992791926958</c:v>
                </c:pt>
                <c:pt idx="10">
                  <c:v>0.6186666666666667</c:v>
                </c:pt>
                <c:pt idx="11">
                  <c:v>0.65406272273699206</c:v>
                </c:pt>
                <c:pt idx="12">
                  <c:v>0.66292834890965735</c:v>
                </c:pt>
                <c:pt idx="13">
                  <c:v>0.66059230952949599</c:v>
                </c:pt>
                <c:pt idx="14">
                  <c:v>0.66025304368584392</c:v>
                </c:pt>
                <c:pt idx="15">
                  <c:v>0.65806319244973333</c:v>
                </c:pt>
                <c:pt idx="16">
                  <c:v>0.64461488250652743</c:v>
                </c:pt>
                <c:pt idx="17">
                  <c:v>0.66615479115479115</c:v>
                </c:pt>
                <c:pt idx="18">
                  <c:v>0.66837676995690531</c:v>
                </c:pt>
                <c:pt idx="19">
                  <c:v>0.65344999999999998</c:v>
                </c:pt>
                <c:pt idx="20">
                  <c:v>0.66023761375126389</c:v>
                </c:pt>
                <c:pt idx="21">
                  <c:v>0.65837163493105721</c:v>
                </c:pt>
                <c:pt idx="22">
                  <c:v>0.65193848819579814</c:v>
                </c:pt>
                <c:pt idx="23">
                  <c:v>0.66356104608308519</c:v>
                </c:pt>
                <c:pt idx="24">
                  <c:v>0.66290550070521859</c:v>
                </c:pt>
                <c:pt idx="25">
                  <c:v>0.61840369393139849</c:v>
                </c:pt>
                <c:pt idx="26">
                  <c:v>0.66007588307593656</c:v>
                </c:pt>
                <c:pt idx="27">
                  <c:v>0.64609179557870011</c:v>
                </c:pt>
                <c:pt idx="28">
                  <c:v>0.64355349744089696</c:v>
                </c:pt>
                <c:pt idx="29">
                  <c:v>0.63936315072797734</c:v>
                </c:pt>
                <c:pt idx="30">
                  <c:v>0.65220906728270289</c:v>
                </c:pt>
                <c:pt idx="31">
                  <c:v>0.64413680781758964</c:v>
                </c:pt>
                <c:pt idx="33">
                  <c:v>0.63183556405353725</c:v>
                </c:pt>
                <c:pt idx="34">
                  <c:v>0.63575757575757585</c:v>
                </c:pt>
                <c:pt idx="35">
                  <c:v>0.64465205351828359</c:v>
                </c:pt>
                <c:pt idx="36">
                  <c:v>0.61830091306073842</c:v>
                </c:pt>
                <c:pt idx="37">
                  <c:v>0.62007386487073646</c:v>
                </c:pt>
                <c:pt idx="38">
                  <c:v>0.62734491579620555</c:v>
                </c:pt>
                <c:pt idx="39">
                  <c:v>0.68559837728194717</c:v>
                </c:pt>
                <c:pt idx="41">
                  <c:v>0.69465086415594812</c:v>
                </c:pt>
                <c:pt idx="42">
                  <c:v>0.68922616502778966</c:v>
                </c:pt>
                <c:pt idx="43">
                  <c:v>0.67636363636363639</c:v>
                </c:pt>
                <c:pt idx="45">
                  <c:v>0.67060988433228186</c:v>
                </c:pt>
                <c:pt idx="47">
                  <c:v>0.67292225201072375</c:v>
                </c:pt>
                <c:pt idx="48">
                  <c:v>0.68063063063063056</c:v>
                </c:pt>
                <c:pt idx="49">
                  <c:v>0.63915224913494806</c:v>
                </c:pt>
                <c:pt idx="50">
                  <c:v>0.63540051679586562</c:v>
                </c:pt>
                <c:pt idx="51">
                  <c:v>0.68792646187913586</c:v>
                </c:pt>
                <c:pt idx="52">
                  <c:v>0.69081942336874047</c:v>
                </c:pt>
                <c:pt idx="53">
                  <c:v>0.6911956521739131</c:v>
                </c:pt>
              </c:numCache>
            </c:numRef>
          </c:yVal>
          <c:smooth val="0"/>
        </c:ser>
        <c:ser>
          <c:idx val="10"/>
          <c:order val="10"/>
          <c:tx>
            <c:v>aromatic</c:v>
          </c:tx>
          <c:spPr>
            <a:ln w="28575">
              <a:noFill/>
            </a:ln>
          </c:spPr>
          <c:xVal>
            <c:numRef>
              <c:f>'まとめ_Joback(Tb_Tc～ΣTck)'!$D$343:$D$383</c:f>
              <c:numCache>
                <c:formatCode>0.0000_ </c:formatCode>
                <c:ptCount val="41"/>
                <c:pt idx="0">
                  <c:v>4.9200000000000008E-2</c:v>
                </c:pt>
                <c:pt idx="1">
                  <c:v>6.9400000000000003E-2</c:v>
                </c:pt>
                <c:pt idx="2">
                  <c:v>7.9300000000000009E-2</c:v>
                </c:pt>
                <c:pt idx="3">
                  <c:v>8.8300000000000017E-2</c:v>
                </c:pt>
                <c:pt idx="4">
                  <c:v>8.9599999999999999E-2</c:v>
                </c:pt>
                <c:pt idx="5">
                  <c:v>8.9599999999999999E-2</c:v>
                </c:pt>
                <c:pt idx="6">
                  <c:v>8.9599999999999999E-2</c:v>
                </c:pt>
                <c:pt idx="7">
                  <c:v>0.17750000000000002</c:v>
                </c:pt>
                <c:pt idx="8">
                  <c:v>0.10720000000000002</c:v>
                </c:pt>
                <c:pt idx="9">
                  <c:v>9.9900000000000017E-2</c:v>
                </c:pt>
                <c:pt idx="10">
                  <c:v>0.1085</c:v>
                </c:pt>
                <c:pt idx="11">
                  <c:v>0.10980000000000001</c:v>
                </c:pt>
                <c:pt idx="12">
                  <c:v>0.10980000000000001</c:v>
                </c:pt>
                <c:pt idx="13">
                  <c:v>0.10980000000000001</c:v>
                </c:pt>
                <c:pt idx="14">
                  <c:v>0.12610000000000002</c:v>
                </c:pt>
                <c:pt idx="15">
                  <c:v>0.11880000000000002</c:v>
                </c:pt>
                <c:pt idx="16">
                  <c:v>0.12740000000000001</c:v>
                </c:pt>
                <c:pt idx="17">
                  <c:v>0.1201</c:v>
                </c:pt>
                <c:pt idx="18">
                  <c:v>0.13</c:v>
                </c:pt>
                <c:pt idx="19">
                  <c:v>0.11880000000000002</c:v>
                </c:pt>
                <c:pt idx="20">
                  <c:v>0.16650000000000001</c:v>
                </c:pt>
                <c:pt idx="21">
                  <c:v>0.15939999999999999</c:v>
                </c:pt>
                <c:pt idx="22">
                  <c:v>0.17200000000000001</c:v>
                </c:pt>
                <c:pt idx="23">
                  <c:v>0.17200000000000001</c:v>
                </c:pt>
                <c:pt idx="24">
                  <c:v>0.17200000000000001</c:v>
                </c:pt>
                <c:pt idx="25">
                  <c:v>0.1106</c:v>
                </c:pt>
                <c:pt idx="26">
                  <c:v>0.1295</c:v>
                </c:pt>
                <c:pt idx="27">
                  <c:v>9.4200000000000006E-2</c:v>
                </c:pt>
                <c:pt idx="28">
                  <c:v>0.1144</c:v>
                </c:pt>
                <c:pt idx="29">
                  <c:v>0.1144</c:v>
                </c:pt>
                <c:pt idx="30">
                  <c:v>0.1346</c:v>
                </c:pt>
                <c:pt idx="31">
                  <c:v>0.1346</c:v>
                </c:pt>
                <c:pt idx="32">
                  <c:v>0.13919999999999999</c:v>
                </c:pt>
                <c:pt idx="33">
                  <c:v>0.13919999999999999</c:v>
                </c:pt>
                <c:pt idx="34">
                  <c:v>9.1399999999999995E-2</c:v>
                </c:pt>
                <c:pt idx="36">
                  <c:v>0.10440000000000001</c:v>
                </c:pt>
                <c:pt idx="37">
                  <c:v>0.1077</c:v>
                </c:pt>
                <c:pt idx="38">
                  <c:v>0.1077</c:v>
                </c:pt>
                <c:pt idx="39">
                  <c:v>0.1116</c:v>
                </c:pt>
                <c:pt idx="40">
                  <c:v>0.1116</c:v>
                </c:pt>
              </c:numCache>
            </c:numRef>
          </c:xVal>
          <c:yVal>
            <c:numRef>
              <c:f>'まとめ_Joback(Tb_Tc～ΣTck)'!$F$343:$F$383</c:f>
              <c:numCache>
                <c:formatCode>0.0000_ </c:formatCode>
                <c:ptCount val="41"/>
                <c:pt idx="0">
                  <c:v>0.62848501023040659</c:v>
                </c:pt>
                <c:pt idx="1">
                  <c:v>0.64856780735107733</c:v>
                </c:pt>
                <c:pt idx="2">
                  <c:v>0.65544112351458417</c:v>
                </c:pt>
                <c:pt idx="3">
                  <c:v>0.66330713764886984</c:v>
                </c:pt>
                <c:pt idx="4">
                  <c:v>0.66252578137394891</c:v>
                </c:pt>
                <c:pt idx="5">
                  <c:v>0.66829821717990268</c:v>
                </c:pt>
                <c:pt idx="6">
                  <c:v>0.66785134696527093</c:v>
                </c:pt>
                <c:pt idx="7">
                  <c:v>0.71884176182707993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pt idx="21">
                  <c:v>0.72094632768361588</c:v>
                </c:pt>
                <c:pt idx="22">
                  <c:v>0.70612602100350053</c:v>
                </c:pt>
                <c:pt idx="23">
                  <c:v>0.72044167610419019</c:v>
                </c:pt>
                <c:pt idx="24">
                  <c:v>0.71492290748898679</c:v>
                </c:pt>
                <c:pt idx="25">
                  <c:v>0.68335058214747735</c:v>
                </c:pt>
                <c:pt idx="28">
                  <c:v>0.67077720207253888</c:v>
                </c:pt>
                <c:pt idx="29">
                  <c:v>0.67568988173455979</c:v>
                </c:pt>
                <c:pt idx="30">
                  <c:v>0.68813775510204078</c:v>
                </c:pt>
                <c:pt idx="31">
                  <c:v>0.69032258064516128</c:v>
                </c:pt>
                <c:pt idx="32">
                  <c:v>0.70373993095512077</c:v>
                </c:pt>
                <c:pt idx="33">
                  <c:v>0.70676406303922701</c:v>
                </c:pt>
                <c:pt idx="34">
                  <c:v>0.6584902905533655</c:v>
                </c:pt>
                <c:pt idx="36">
                  <c:v>0.67018922852983986</c:v>
                </c:pt>
                <c:pt idx="37">
                  <c:v>0.66820342890073481</c:v>
                </c:pt>
                <c:pt idx="38">
                  <c:v>0.66805695383287789</c:v>
                </c:pt>
                <c:pt idx="39">
                  <c:v>0.66806253489670575</c:v>
                </c:pt>
                <c:pt idx="40">
                  <c:v>0.66802587176602923</c:v>
                </c:pt>
              </c:numCache>
            </c:numRef>
          </c:yVal>
          <c:smooth val="0"/>
        </c:ser>
        <c:ser>
          <c:idx val="11"/>
          <c:order val="11"/>
          <c:tx>
            <c:v>N-compound</c:v>
          </c:tx>
          <c:spPr>
            <a:ln w="28575">
              <a:noFill/>
            </a:ln>
          </c:spPr>
          <c:xVal>
            <c:numRef>
              <c:f>'まとめ_Joback(Tb_Tc～ΣTck)'!$D$385:$D$415</c:f>
              <c:numCache>
                <c:formatCode>0.0000_ </c:formatCode>
                <c:ptCount val="31"/>
                <c:pt idx="0">
                  <c:v>0.1555</c:v>
                </c:pt>
                <c:pt idx="1">
                  <c:v>3.8399999999999997E-2</c:v>
                </c:pt>
                <c:pt idx="2">
                  <c:v>5.7300000000000004E-2</c:v>
                </c:pt>
                <c:pt idx="3">
                  <c:v>5.7700000000000001E-2</c:v>
                </c:pt>
                <c:pt idx="4">
                  <c:v>7.6200000000000004E-2</c:v>
                </c:pt>
                <c:pt idx="5">
                  <c:v>7.6600000000000001E-2</c:v>
                </c:pt>
                <c:pt idx="6">
                  <c:v>5.9199999999999996E-2</c:v>
                </c:pt>
                <c:pt idx="7">
                  <c:v>9.5100000000000004E-2</c:v>
                </c:pt>
                <c:pt idx="8">
                  <c:v>9.5500000000000002E-2</c:v>
                </c:pt>
                <c:pt idx="9">
                  <c:v>8.7800000000000003E-2</c:v>
                </c:pt>
                <c:pt idx="10">
                  <c:v>0.17069999999999999</c:v>
                </c:pt>
                <c:pt idx="11">
                  <c:v>0.1711</c:v>
                </c:pt>
                <c:pt idx="12">
                  <c:v>0.20379999999999998</c:v>
                </c:pt>
                <c:pt idx="13">
                  <c:v>0.1333</c:v>
                </c:pt>
                <c:pt idx="14">
                  <c:v>0.1159</c:v>
                </c:pt>
                <c:pt idx="16">
                  <c:v>3.3100000000000004E-2</c:v>
                </c:pt>
                <c:pt idx="17">
                  <c:v>5.7800000000000004E-2</c:v>
                </c:pt>
                <c:pt idx="18">
                  <c:v>4.58E-2</c:v>
                </c:pt>
                <c:pt idx="19">
                  <c:v>6.6000000000000003E-2</c:v>
                </c:pt>
                <c:pt idx="20">
                  <c:v>4.9500000000000002E-2</c:v>
                </c:pt>
                <c:pt idx="21">
                  <c:v>7.9600000000000004E-2</c:v>
                </c:pt>
                <c:pt idx="22">
                  <c:v>6.9700000000000012E-2</c:v>
                </c:pt>
                <c:pt idx="23">
                  <c:v>6.9700000000000012E-2</c:v>
                </c:pt>
                <c:pt idx="24">
                  <c:v>6.9700000000000012E-2</c:v>
                </c:pt>
                <c:pt idx="25">
                  <c:v>8.9900000000000008E-2</c:v>
                </c:pt>
                <c:pt idx="26">
                  <c:v>8.9900000000000008E-2</c:v>
                </c:pt>
                <c:pt idx="27">
                  <c:v>8.9900000000000008E-2</c:v>
                </c:pt>
                <c:pt idx="28">
                  <c:v>8.9900000000000008E-2</c:v>
                </c:pt>
                <c:pt idx="29">
                  <c:v>8.9900000000000008E-2</c:v>
                </c:pt>
                <c:pt idx="30">
                  <c:v>8.9900000000000008E-2</c:v>
                </c:pt>
              </c:numCache>
            </c:numRef>
          </c:xVal>
          <c:yVal>
            <c:numRef>
              <c:f>'まとめ_Joback(Tb_Tc～ΣTck)'!$F$385:$F$415</c:f>
              <c:numCache>
                <c:formatCode>0.0000_ </c:formatCode>
                <c:ptCount val="3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6">
                  <c:v>0.62476271186440679</c:v>
                </c:pt>
                <c:pt idx="17">
                  <c:v>0.63664965986394562</c:v>
                </c:pt>
                <c:pt idx="18">
                  <c:v>0.62998280443958099</c:v>
                </c:pt>
                <c:pt idx="19">
                  <c:v>0.63808169440242057</c:v>
                </c:pt>
                <c:pt idx="20">
                  <c:v>0.62640322580645158</c:v>
                </c:pt>
                <c:pt idx="21">
                  <c:v>0.65403433476394857</c:v>
                </c:pt>
                <c:pt idx="22">
                  <c:v>0.64814814814814814</c:v>
                </c:pt>
                <c:pt idx="23">
                  <c:v>0.64694573643410846</c:v>
                </c:pt>
                <c:pt idx="24">
                  <c:v>0.64811832120179647</c:v>
                </c:pt>
                <c:pt idx="25">
                  <c:v>0.66264876411351847</c:v>
                </c:pt>
                <c:pt idx="26">
                  <c:v>0.66700154559505409</c:v>
                </c:pt>
                <c:pt idx="27">
                  <c:v>0.66771189071716852</c:v>
                </c:pt>
                <c:pt idx="28">
                  <c:v>0.66833921128566853</c:v>
                </c:pt>
                <c:pt idx="29">
                  <c:v>0.66143609242468571</c:v>
                </c:pt>
                <c:pt idx="30">
                  <c:v>0.66705635491606707</c:v>
                </c:pt>
              </c:numCache>
            </c:numRef>
          </c:yVal>
          <c:smooth val="0"/>
        </c:ser>
        <c:ser>
          <c:idx val="12"/>
          <c:order val="12"/>
          <c:tx>
            <c:v>S-compound</c:v>
          </c:tx>
          <c:spPr>
            <a:ln w="28575">
              <a:noFill/>
            </a:ln>
          </c:spPr>
          <c:xVal>
            <c:numRef>
              <c:f>'まとめ_Joback(Tb_Tc～ΣTck)'!$D$417:$D$425</c:f>
              <c:numCache>
                <c:formatCode>0.0000_ </c:formatCode>
                <c:ptCount val="9"/>
                <c:pt idx="0">
                  <c:v>1.72E-2</c:v>
                </c:pt>
                <c:pt idx="1">
                  <c:v>3.61E-2</c:v>
                </c:pt>
                <c:pt idx="2">
                  <c:v>4.0099999999999997E-2</c:v>
                </c:pt>
                <c:pt idx="3">
                  <c:v>4.7100000000000003E-2</c:v>
                </c:pt>
                <c:pt idx="4">
                  <c:v>3.4700000000000002E-2</c:v>
                </c:pt>
                <c:pt idx="5">
                  <c:v>6.1999999999999998E-3</c:v>
                </c:pt>
                <c:pt idx="6">
                  <c:v>1.8100000000000002E-2</c:v>
                </c:pt>
                <c:pt idx="7">
                  <c:v>3.0000000000000002E-2</c:v>
                </c:pt>
                <c:pt idx="8">
                  <c:v>4.19E-2</c:v>
                </c:pt>
              </c:numCache>
            </c:numRef>
          </c:xVal>
          <c:yVal>
            <c:numRef>
              <c:f>'まとめ_Joback(Tb_Tc～ΣTck)'!$F$417:$F$425</c:f>
              <c:numCache>
                <c:formatCode>0.0000_ </c:formatCode>
                <c:ptCount val="9"/>
                <c:pt idx="0">
                  <c:v>0.59385106382978725</c:v>
                </c:pt>
                <c:pt idx="1">
                  <c:v>0.61753507014028053</c:v>
                </c:pt>
                <c:pt idx="2">
                  <c:v>0.61725646123260436</c:v>
                </c:pt>
                <c:pt idx="3">
                  <c:v>0.63752345215759854</c:v>
                </c:pt>
                <c:pt idx="4">
                  <c:v>0.61605172413793108</c:v>
                </c:pt>
                <c:pt idx="5">
                  <c:v>0.60183566433566438</c:v>
                </c:pt>
                <c:pt idx="6">
                  <c:v>0.60044715447154473</c:v>
                </c:pt>
                <c:pt idx="7">
                  <c:v>0.60016374269005845</c:v>
                </c:pt>
                <c:pt idx="8">
                  <c:v>0.60010752688172042</c:v>
                </c:pt>
              </c:numCache>
            </c:numRef>
          </c:yVal>
          <c:smooth val="0"/>
        </c:ser>
        <c:ser>
          <c:idx val="13"/>
          <c:order val="13"/>
          <c:tx>
            <c:v>O-compound</c:v>
          </c:tx>
          <c:spPr>
            <a:ln w="28575">
              <a:noFill/>
            </a:ln>
          </c:spPr>
          <c:xVal>
            <c:numRef>
              <c:f>'まとめ_Joback(Tb_Tc～ΣTck)'!$D$427:$D$441</c:f>
              <c:numCache>
                <c:formatCode>0.0000_ </c:formatCode>
                <c:ptCount val="15"/>
                <c:pt idx="0">
                  <c:v>0.121</c:v>
                </c:pt>
                <c:pt idx="1">
                  <c:v>0.15129999999999999</c:v>
                </c:pt>
                <c:pt idx="2">
                  <c:v>0.2823</c:v>
                </c:pt>
                <c:pt idx="3">
                  <c:v>4.2599999999999999E-2</c:v>
                </c:pt>
                <c:pt idx="4">
                  <c:v>4.9799999999999997E-2</c:v>
                </c:pt>
                <c:pt idx="5">
                  <c:v>5.96E-2</c:v>
                </c:pt>
                <c:pt idx="6">
                  <c:v>5.96E-2</c:v>
                </c:pt>
                <c:pt idx="7">
                  <c:v>9.9599999999999994E-2</c:v>
                </c:pt>
                <c:pt idx="8">
                  <c:v>0.2165</c:v>
                </c:pt>
                <c:pt idx="9">
                  <c:v>0.2165</c:v>
                </c:pt>
                <c:pt idx="10">
                  <c:v>6.2800000000000009E-2</c:v>
                </c:pt>
                <c:pt idx="11">
                  <c:v>6.6100000000000006E-2</c:v>
                </c:pt>
                <c:pt idx="12">
                  <c:v>7.8399999999999997E-2</c:v>
                </c:pt>
                <c:pt idx="13">
                  <c:v>6.8400000000000002E-2</c:v>
                </c:pt>
                <c:pt idx="14">
                  <c:v>0.14979999999999999</c:v>
                </c:pt>
              </c:numCache>
            </c:numRef>
          </c:xVal>
          <c:yVal>
            <c:numRef>
              <c:f>'まとめ_Joback(Tb_Tc～ΣTck)'!$F$427:$F$441</c:f>
              <c:numCache>
                <c:formatCode>0.0000_ </c:formatCode>
                <c:ptCount val="15"/>
                <c:pt idx="0">
                  <c:v>0.68100660066006602</c:v>
                </c:pt>
                <c:pt idx="1">
                  <c:v>0.69214527027027029</c:v>
                </c:pt>
                <c:pt idx="2">
                  <c:v>0.76054590570719605</c:v>
                </c:pt>
                <c:pt idx="3">
                  <c:v>0.62111598490258091</c:v>
                </c:pt>
                <c:pt idx="4">
                  <c:v>0.6277674935209181</c:v>
                </c:pt>
                <c:pt idx="5">
                  <c:v>0.64489795918367343</c:v>
                </c:pt>
                <c:pt idx="6">
                  <c:v>0.63798977853492334</c:v>
                </c:pt>
                <c:pt idx="7">
                  <c:v>0.66694599627560514</c:v>
                </c:pt>
                <c:pt idx="9">
                  <c:v>0.71210059171597628</c:v>
                </c:pt>
                <c:pt idx="10">
                  <c:v>0.64008714596949889</c:v>
                </c:pt>
                <c:pt idx="11">
                  <c:v>0.65804469273743016</c:v>
                </c:pt>
                <c:pt idx="12">
                  <c:v>0.65633996937212857</c:v>
                </c:pt>
                <c:pt idx="13">
                  <c:v>0.64646917534027226</c:v>
                </c:pt>
              </c:numCache>
            </c:numRef>
          </c:yVal>
          <c:smooth val="0"/>
        </c:ser>
        <c:ser>
          <c:idx val="14"/>
          <c:order val="14"/>
          <c:tx>
            <c:v>Joback相関</c:v>
          </c:tx>
          <c:spPr>
            <a:ln w="25400">
              <a:solidFill>
                <a:schemeClr val="tx1"/>
              </a:solidFill>
              <a:prstDash val="sysDash"/>
            </a:ln>
          </c:spPr>
          <c:marker>
            <c:spPr>
              <a:noFill/>
              <a:ln>
                <a:noFill/>
              </a:ln>
            </c:spPr>
          </c:marker>
          <c:xVal>
            <c:numRef>
              <c:f>'まとめ_Joback(Tb_Tc～ΣTck)'!$I$6:$I$26</c:f>
              <c:numCache>
                <c:formatCode>0.00_ </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'まとめ_Joback(Tb_Tc～ΣTck)'!$J$6:$J$26</c:f>
              <c:numCache>
                <c:formatCode>0.000_ </c:formatCode>
                <c:ptCount val="21"/>
                <c:pt idx="0">
                  <c:v>0.58399999999999996</c:v>
                </c:pt>
                <c:pt idx="1">
                  <c:v>0.62975000000000003</c:v>
                </c:pt>
                <c:pt idx="2">
                  <c:v>0.67049999999999998</c:v>
                </c:pt>
                <c:pt idx="3">
                  <c:v>0.70625000000000004</c:v>
                </c:pt>
                <c:pt idx="4">
                  <c:v>0.73699999999999988</c:v>
                </c:pt>
                <c:pt idx="5">
                  <c:v>0.76274999999999993</c:v>
                </c:pt>
                <c:pt idx="6">
                  <c:v>0.78349999999999997</c:v>
                </c:pt>
                <c:pt idx="7">
                  <c:v>0.79925000000000002</c:v>
                </c:pt>
                <c:pt idx="8">
                  <c:v>0.80999999999999994</c:v>
                </c:pt>
                <c:pt idx="9">
                  <c:v>0.81574999999999986</c:v>
                </c:pt>
                <c:pt idx="10">
                  <c:v>0.8165</c:v>
                </c:pt>
                <c:pt idx="11">
                  <c:v>0.81224999999999992</c:v>
                </c:pt>
                <c:pt idx="12">
                  <c:v>0.80299999999999983</c:v>
                </c:pt>
                <c:pt idx="13">
                  <c:v>0.78874999999999984</c:v>
                </c:pt>
                <c:pt idx="14">
                  <c:v>0.76950000000000007</c:v>
                </c:pt>
                <c:pt idx="15">
                  <c:v>0.74524999999999997</c:v>
                </c:pt>
                <c:pt idx="16">
                  <c:v>0.71599999999999975</c:v>
                </c:pt>
                <c:pt idx="17">
                  <c:v>0.68174999999999986</c:v>
                </c:pt>
                <c:pt idx="18">
                  <c:v>0.64249999999999985</c:v>
                </c:pt>
                <c:pt idx="19">
                  <c:v>0.59825000000000006</c:v>
                </c:pt>
                <c:pt idx="20">
                  <c:v>0.54899999999999993</c:v>
                </c:pt>
              </c:numCache>
            </c:numRef>
          </c:yVal>
          <c:smooth val="0"/>
        </c:ser>
        <c:dLbls>
          <c:showLegendKey val="0"/>
          <c:showVal val="0"/>
          <c:showCatName val="0"/>
          <c:showSerName val="0"/>
          <c:showPercent val="0"/>
          <c:showBubbleSize val="0"/>
        </c:dLbls>
        <c:axId val="106931712"/>
        <c:axId val="106950656"/>
      </c:scatterChart>
      <c:valAx>
        <c:axId val="106931712"/>
        <c:scaling>
          <c:orientation val="minMax"/>
          <c:max val="1"/>
        </c:scaling>
        <c:delete val="0"/>
        <c:axPos val="b"/>
        <c:majorGridlines/>
        <c:minorGridlines/>
        <c:title>
          <c:tx>
            <c:rich>
              <a:bodyPr/>
              <a:lstStyle/>
              <a:p>
                <a:pPr>
                  <a:defRPr/>
                </a:pPr>
                <a:r>
                  <a:rPr lang="en-US" altLang="ja-JP"/>
                  <a:t>ΣTck</a:t>
                </a:r>
                <a:endParaRPr lang="ja-JP" altLang="en-US"/>
              </a:p>
            </c:rich>
          </c:tx>
          <c:layout/>
          <c:overlay val="0"/>
        </c:title>
        <c:numFmt formatCode="0.0_ " sourceLinked="0"/>
        <c:majorTickMark val="out"/>
        <c:minorTickMark val="none"/>
        <c:tickLblPos val="nextTo"/>
        <c:crossAx val="106950656"/>
        <c:crosses val="autoZero"/>
        <c:crossBetween val="midCat"/>
      </c:valAx>
      <c:valAx>
        <c:axId val="106950656"/>
        <c:scaling>
          <c:orientation val="minMax"/>
          <c:min val="0.5"/>
        </c:scaling>
        <c:delete val="0"/>
        <c:axPos val="l"/>
        <c:majorGridlines/>
        <c:minorGridlines/>
        <c:title>
          <c:tx>
            <c:rich>
              <a:bodyPr/>
              <a:lstStyle/>
              <a:p>
                <a:pPr>
                  <a:defRPr/>
                </a:pPr>
                <a:r>
                  <a:rPr lang="en-US" altLang="en-US"/>
                  <a:t>Tb/Tc</a:t>
                </a:r>
              </a:p>
            </c:rich>
          </c:tx>
          <c:layout/>
          <c:overlay val="0"/>
        </c:title>
        <c:numFmt formatCode="0.0_ " sourceLinked="0"/>
        <c:majorTickMark val="out"/>
        <c:minorTickMark val="none"/>
        <c:tickLblPos val="nextTo"/>
        <c:crossAx val="106931712"/>
        <c:crosses val="autoZero"/>
        <c:crossBetween val="midCat"/>
        <c:majorUnit val="0.1"/>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5383580484934E-2"/>
          <c:y val="1.6786573877435446E-2"/>
          <c:w val="0.73836297350703017"/>
          <c:h val="0.89421998598722874"/>
        </c:manualLayout>
      </c:layout>
      <c:scatterChart>
        <c:scatterStyle val="lineMarker"/>
        <c:varyColors val="0"/>
        <c:ser>
          <c:idx val="0"/>
          <c:order val="0"/>
          <c:tx>
            <c:v>alkane</c:v>
          </c:tx>
          <c:spPr>
            <a:ln w="28575">
              <a:noFill/>
            </a:ln>
          </c:spPr>
          <c:marker>
            <c:symbol val="diamond"/>
            <c:size val="7"/>
            <c:spPr>
              <a:solidFill>
                <a:srgbClr val="00B050"/>
              </a:solidFill>
            </c:spPr>
          </c:marker>
          <c:xVal>
            <c:numRef>
              <c:f>'まとめ_Joback(Tb_Tc～ΣTck)'!$D$3:$D$73</c:f>
              <c:numCache>
                <c:formatCode>0.0000_ </c:formatCode>
                <c:ptCount val="71"/>
                <c:pt idx="0">
                  <c:v>1.41E-2</c:v>
                </c:pt>
                <c:pt idx="1">
                  <c:v>2.8199999999999999E-2</c:v>
                </c:pt>
                <c:pt idx="2">
                  <c:v>4.7100000000000003E-2</c:v>
                </c:pt>
                <c:pt idx="3">
                  <c:v>6.6000000000000003E-2</c:v>
                </c:pt>
                <c:pt idx="4">
                  <c:v>5.8700000000000002E-2</c:v>
                </c:pt>
                <c:pt idx="5">
                  <c:v>8.4900000000000003E-2</c:v>
                </c:pt>
                <c:pt idx="6">
                  <c:v>7.7600000000000002E-2</c:v>
                </c:pt>
                <c:pt idx="7">
                  <c:v>6.3100000000000003E-2</c:v>
                </c:pt>
                <c:pt idx="8">
                  <c:v>0.1038</c:v>
                </c:pt>
                <c:pt idx="9">
                  <c:v>9.6500000000000002E-2</c:v>
                </c:pt>
                <c:pt idx="10">
                  <c:v>9.6500000000000002E-2</c:v>
                </c:pt>
                <c:pt idx="11">
                  <c:v>7.9500000000000001E-2</c:v>
                </c:pt>
                <c:pt idx="12">
                  <c:v>8.9200000000000002E-2</c:v>
                </c:pt>
                <c:pt idx="13">
                  <c:v>0.1227</c:v>
                </c:pt>
                <c:pt idx="14">
                  <c:v>0.1154</c:v>
                </c:pt>
                <c:pt idx="15">
                  <c:v>0.1154</c:v>
                </c:pt>
                <c:pt idx="16">
                  <c:v>0.1154</c:v>
                </c:pt>
                <c:pt idx="17">
                  <c:v>0.1009</c:v>
                </c:pt>
                <c:pt idx="18">
                  <c:v>0.1081</c:v>
                </c:pt>
                <c:pt idx="19">
                  <c:v>0.1081</c:v>
                </c:pt>
                <c:pt idx="20">
                  <c:v>0.1009</c:v>
                </c:pt>
                <c:pt idx="21">
                  <c:v>9.3599999999999989E-2</c:v>
                </c:pt>
                <c:pt idx="22">
                  <c:v>0.1416</c:v>
                </c:pt>
                <c:pt idx="23">
                  <c:v>0.1343</c:v>
                </c:pt>
                <c:pt idx="24">
                  <c:v>0.1343</c:v>
                </c:pt>
                <c:pt idx="25">
                  <c:v>0.1343</c:v>
                </c:pt>
                <c:pt idx="26">
                  <c:v>0.1343</c:v>
                </c:pt>
                <c:pt idx="27">
                  <c:v>0.1198</c:v>
                </c:pt>
                <c:pt idx="28">
                  <c:v>0.127</c:v>
                </c:pt>
                <c:pt idx="29">
                  <c:v>0.127</c:v>
                </c:pt>
                <c:pt idx="30">
                  <c:v>0.127</c:v>
                </c:pt>
                <c:pt idx="31">
                  <c:v>0.1198</c:v>
                </c:pt>
                <c:pt idx="32">
                  <c:v>0.127</c:v>
                </c:pt>
                <c:pt idx="33">
                  <c:v>0.127</c:v>
                </c:pt>
                <c:pt idx="34">
                  <c:v>0.127</c:v>
                </c:pt>
                <c:pt idx="35">
                  <c:v>0.11249999999999999</c:v>
                </c:pt>
                <c:pt idx="36">
                  <c:v>0.11249999999999999</c:v>
                </c:pt>
                <c:pt idx="37">
                  <c:v>0.11249999999999999</c:v>
                </c:pt>
                <c:pt idx="38">
                  <c:v>0.1197</c:v>
                </c:pt>
                <c:pt idx="39">
                  <c:v>9.799999999999999E-2</c:v>
                </c:pt>
                <c:pt idx="40">
                  <c:v>0.1605</c:v>
                </c:pt>
                <c:pt idx="41">
                  <c:v>0.1532</c:v>
                </c:pt>
                <c:pt idx="42">
                  <c:v>0.13870000000000002</c:v>
                </c:pt>
                <c:pt idx="43">
                  <c:v>0.13139999999999999</c:v>
                </c:pt>
                <c:pt idx="44">
                  <c:v>0.11689999999999999</c:v>
                </c:pt>
                <c:pt idx="45">
                  <c:v>0.1241</c:v>
                </c:pt>
                <c:pt idx="46">
                  <c:v>0.11689999999999999</c:v>
                </c:pt>
                <c:pt idx="47">
                  <c:v>0.1241</c:v>
                </c:pt>
                <c:pt idx="48">
                  <c:v>0.1794</c:v>
                </c:pt>
                <c:pt idx="49">
                  <c:v>0.15029999999999999</c:v>
                </c:pt>
                <c:pt idx="50">
                  <c:v>0.15029999999999999</c:v>
                </c:pt>
                <c:pt idx="51">
                  <c:v>0.1358</c:v>
                </c:pt>
                <c:pt idx="52">
                  <c:v>0.1358</c:v>
                </c:pt>
                <c:pt idx="53">
                  <c:v>0.1983</c:v>
                </c:pt>
                <c:pt idx="54">
                  <c:v>0.2172</c:v>
                </c:pt>
                <c:pt idx="55">
                  <c:v>0.2361</c:v>
                </c:pt>
                <c:pt idx="56">
                  <c:v>0.255</c:v>
                </c:pt>
                <c:pt idx="57">
                  <c:v>0.27389999999999998</c:v>
                </c:pt>
                <c:pt idx="58">
                  <c:v>0.2928</c:v>
                </c:pt>
                <c:pt idx="59">
                  <c:v>0.22009999999999999</c:v>
                </c:pt>
                <c:pt idx="60">
                  <c:v>0.31169999999999998</c:v>
                </c:pt>
                <c:pt idx="61">
                  <c:v>0.3306</c:v>
                </c:pt>
                <c:pt idx="62">
                  <c:v>0.34950000000000003</c:v>
                </c:pt>
                <c:pt idx="63">
                  <c:v>0.36840000000000001</c:v>
                </c:pt>
                <c:pt idx="64">
                  <c:v>0.38729999999999998</c:v>
                </c:pt>
                <c:pt idx="65">
                  <c:v>0.40620000000000001</c:v>
                </c:pt>
                <c:pt idx="66">
                  <c:v>0.42510000000000003</c:v>
                </c:pt>
                <c:pt idx="67">
                  <c:v>0.44400000000000001</c:v>
                </c:pt>
              </c:numCache>
            </c:numRef>
          </c:xVal>
          <c:yVal>
            <c:numRef>
              <c:f>'まとめ_Joback(Tb_Tc～ΣTck)'!$F$3:$F$73</c:f>
              <c:numCache>
                <c:formatCode>0.0000_ </c:formatCode>
                <c:ptCount val="71"/>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9">
                  <c:v>0.67015075376884414</c:v>
                </c:pt>
                <c:pt idx="10">
                  <c:v>0.66693100713719267</c:v>
                </c:pt>
                <c:pt idx="11">
                  <c:v>0.66067116840597506</c:v>
                </c:pt>
                <c:pt idx="12">
                  <c:v>0.662372474494899</c:v>
                </c:pt>
                <c:pt idx="13">
                  <c:v>0.68783783783783781</c:v>
                </c:pt>
                <c:pt idx="14">
                  <c:v>0.68511601584606674</c:v>
                </c:pt>
                <c:pt idx="15">
                  <c:v>0.68198804185351269</c:v>
                </c:pt>
                <c:pt idx="16">
                  <c:v>0.67831637372802955</c:v>
                </c:pt>
                <c:pt idx="17">
                  <c:v>0.67701767870868568</c:v>
                </c:pt>
                <c:pt idx="18">
                  <c:v>0.6754327191513122</c:v>
                </c:pt>
                <c:pt idx="19">
                  <c:v>0.68043101789493932</c:v>
                </c:pt>
                <c:pt idx="20">
                  <c:v>0.66975573373112074</c:v>
                </c:pt>
                <c:pt idx="21">
                  <c:v>0.66655996987384669</c:v>
                </c:pt>
                <c:pt idx="22">
                  <c:v>0.70128362933005095</c:v>
                </c:pt>
                <c:pt idx="23">
                  <c:v>0.69835596854896353</c:v>
                </c:pt>
                <c:pt idx="24">
                  <c:v>0.6956706884315117</c:v>
                </c:pt>
                <c:pt idx="25">
                  <c:v>0.69585187822681138</c:v>
                </c:pt>
                <c:pt idx="26">
                  <c:v>0.69276618323310934</c:v>
                </c:pt>
                <c:pt idx="27">
                  <c:v>0.69114223353946902</c:v>
                </c:pt>
                <c:pt idx="28">
                  <c:v>0.6900248491302805</c:v>
                </c:pt>
                <c:pt idx="29">
                  <c:v>0.69120144534778682</c:v>
                </c:pt>
                <c:pt idx="30">
                  <c:v>0.69501818181818176</c:v>
                </c:pt>
                <c:pt idx="31">
                  <c:v>0.68526690391459077</c:v>
                </c:pt>
                <c:pt idx="32">
                  <c:v>0.68720112517580878</c:v>
                </c:pt>
                <c:pt idx="33">
                  <c:v>0.68573192239858904</c:v>
                </c:pt>
                <c:pt idx="34">
                  <c:v>0.67895923677363401</c:v>
                </c:pt>
                <c:pt idx="35">
                  <c:v>0.67978345757898473</c:v>
                </c:pt>
                <c:pt idx="36">
                  <c:v>0.68466629895201325</c:v>
                </c:pt>
                <c:pt idx="37">
                  <c:v>0.67640802092414998</c:v>
                </c:pt>
                <c:pt idx="38">
                  <c:v>0.68271234328094654</c:v>
                </c:pt>
                <c:pt idx="39">
                  <c:v>0.66826347305389222</c:v>
                </c:pt>
                <c:pt idx="40">
                  <c:v>0.71303397241843258</c:v>
                </c:pt>
                <c:pt idx="41">
                  <c:v>0.70943781942078366</c:v>
                </c:pt>
                <c:pt idx="42">
                  <c:v>0.70261336102457606</c:v>
                </c:pt>
                <c:pt idx="43">
                  <c:v>0.69715689715689722</c:v>
                </c:pt>
                <c:pt idx="44">
                  <c:v>0.67715602369980243</c:v>
                </c:pt>
                <c:pt idx="45">
                  <c:v>0.68530453855238738</c:v>
                </c:pt>
                <c:pt idx="46">
                  <c:v>0.68820048729550987</c:v>
                </c:pt>
                <c:pt idx="47">
                  <c:v>0.68309998352824897</c:v>
                </c:pt>
                <c:pt idx="48">
                  <c:v>0.72413793103448276</c:v>
                </c:pt>
                <c:pt idx="49">
                  <c:v>0.70779762898647525</c:v>
                </c:pt>
                <c:pt idx="50">
                  <c:v>0.70346128608923875</c:v>
                </c:pt>
                <c:pt idx="51">
                  <c:v>0.69576243980738361</c:v>
                </c:pt>
                <c:pt idx="52">
                  <c:v>0.70624355005159967</c:v>
                </c:pt>
                <c:pt idx="53">
                  <c:v>0.73408450704225348</c:v>
                </c:pt>
                <c:pt idx="54">
                  <c:v>0.74389057750759879</c:v>
                </c:pt>
                <c:pt idx="55">
                  <c:v>0.75352592592592593</c:v>
                </c:pt>
                <c:pt idx="56">
                  <c:v>0.76011544011544008</c:v>
                </c:pt>
                <c:pt idx="57">
                  <c:v>0.76812146892655375</c:v>
                </c:pt>
                <c:pt idx="58">
                  <c:v>0.77452282157676355</c:v>
                </c:pt>
                <c:pt idx="59">
                  <c:v>0.75072150072150068</c:v>
                </c:pt>
                <c:pt idx="60">
                  <c:v>0.78065217391304342</c:v>
                </c:pt>
                <c:pt idx="61">
                  <c:v>0.78755020080321281</c:v>
                </c:pt>
                <c:pt idx="62">
                  <c:v>0.79780132450331132</c:v>
                </c:pt>
                <c:pt idx="63">
                  <c:v>0.80317708333333337</c:v>
                </c:pt>
                <c:pt idx="64">
                  <c:v>0.80931876606683806</c:v>
                </c:pt>
                <c:pt idx="65">
                  <c:v>0.81647582697201015</c:v>
                </c:pt>
                <c:pt idx="66">
                  <c:v>0.82702531645569621</c:v>
                </c:pt>
                <c:pt idx="67">
                  <c:v>0.83056250000000009</c:v>
                </c:pt>
              </c:numCache>
            </c:numRef>
          </c:yVal>
          <c:smooth val="0"/>
        </c:ser>
        <c:ser>
          <c:idx val="1"/>
          <c:order val="1"/>
          <c:tx>
            <c:v>cycloalkane</c:v>
          </c:tx>
          <c:spPr>
            <a:ln w="28575">
              <a:noFill/>
            </a:ln>
          </c:spPr>
          <c:xVal>
            <c:numRef>
              <c:f>'まとめ_Joback(Tb_Tc～ΣTck)'!$D$75:$D$85</c:f>
              <c:numCache>
                <c:formatCode>0.0000_ </c:formatCode>
                <c:ptCount val="11"/>
                <c:pt idx="0">
                  <c:v>0.03</c:v>
                </c:pt>
                <c:pt idx="1">
                  <c:v>0.04</c:v>
                </c:pt>
                <c:pt idx="2">
                  <c:v>4.6399999999999997E-2</c:v>
                </c:pt>
                <c:pt idx="3">
                  <c:v>0.06</c:v>
                </c:pt>
                <c:pt idx="4">
                  <c:v>0.06</c:v>
                </c:pt>
                <c:pt idx="5">
                  <c:v>6.6299999999999998E-2</c:v>
                </c:pt>
                <c:pt idx="6">
                  <c:v>7.0000000000000007E-2</c:v>
                </c:pt>
                <c:pt idx="7">
                  <c:v>7.6300000000000007E-2</c:v>
                </c:pt>
                <c:pt idx="8">
                  <c:v>8.5200000000000012E-2</c:v>
                </c:pt>
                <c:pt idx="9">
                  <c:v>0.08</c:v>
                </c:pt>
                <c:pt idx="10">
                  <c:v>0.12100000000000001</c:v>
                </c:pt>
              </c:numCache>
            </c:numRef>
          </c:xVal>
          <c:yVal>
            <c:numRef>
              <c:f>'まとめ_Joback(Tb_Tc～ΣTck)'!$F$75:$F$85</c:f>
              <c:numCache>
                <c:formatCode>0.0000_ </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2"/>
          <c:order val="2"/>
          <c:tx>
            <c:v>alkene</c:v>
          </c:tx>
          <c:spPr>
            <a:ln w="28575">
              <a:noFill/>
            </a:ln>
          </c:spPr>
          <c:xVal>
            <c:numRef>
              <c:f>'まとめ_Joback(Tb_Tc～ΣTck)'!$D$88:$D$105</c:f>
              <c:numCache>
                <c:formatCode>0.0000_ </c:formatCode>
                <c:ptCount val="18"/>
                <c:pt idx="0">
                  <c:v>2.2599999999999999E-2</c:v>
                </c:pt>
                <c:pt idx="1">
                  <c:v>3.8300000000000001E-2</c:v>
                </c:pt>
                <c:pt idx="2">
                  <c:v>5.1200000000000002E-2</c:v>
                </c:pt>
                <c:pt idx="3">
                  <c:v>5.7200000000000001E-2</c:v>
                </c:pt>
                <c:pt idx="4">
                  <c:v>5.3999999999999999E-2</c:v>
                </c:pt>
                <c:pt idx="5">
                  <c:v>5.3999999999999999E-2</c:v>
                </c:pt>
                <c:pt idx="6">
                  <c:v>6.6900000000000001E-2</c:v>
                </c:pt>
                <c:pt idx="7">
                  <c:v>6.88E-2</c:v>
                </c:pt>
                <c:pt idx="8">
                  <c:v>7.6100000000000001E-2</c:v>
                </c:pt>
                <c:pt idx="9">
                  <c:v>7.2900000000000006E-2</c:v>
                </c:pt>
                <c:pt idx="10">
                  <c:v>9.5000000000000001E-2</c:v>
                </c:pt>
                <c:pt idx="11">
                  <c:v>8.77E-2</c:v>
                </c:pt>
                <c:pt idx="12">
                  <c:v>0.1139</c:v>
                </c:pt>
                <c:pt idx="13">
                  <c:v>0.1328</c:v>
                </c:pt>
                <c:pt idx="14">
                  <c:v>0.1517</c:v>
                </c:pt>
                <c:pt idx="15">
                  <c:v>0.1706</c:v>
                </c:pt>
                <c:pt idx="16">
                  <c:v>0.2084</c:v>
                </c:pt>
                <c:pt idx="17">
                  <c:v>5.6400000000000006E-2</c:v>
                </c:pt>
              </c:numCache>
            </c:numRef>
          </c:xVal>
          <c:yVal>
            <c:numRef>
              <c:f>'まとめ_Joback(Tb_Tc～ΣTck)'!$F$88:$F$105</c:f>
              <c:numCache>
                <c:formatCode>0.0000_ </c:formatCode>
                <c:ptCount val="18"/>
                <c:pt idx="0">
                  <c:v>0.60005666926400791</c:v>
                </c:pt>
                <c:pt idx="1">
                  <c:v>0.61786790901616884</c:v>
                </c:pt>
                <c:pt idx="2">
                  <c:v>0.63709021296960999</c:v>
                </c:pt>
                <c:pt idx="3">
                  <c:v>0.63628128724672228</c:v>
                </c:pt>
                <c:pt idx="4">
                  <c:v>0.63936070928604749</c:v>
                </c:pt>
                <c:pt idx="5">
                  <c:v>0.63575200918484498</c:v>
                </c:pt>
                <c:pt idx="6">
                  <c:v>0.66319148936170214</c:v>
                </c:pt>
                <c:pt idx="7">
                  <c:v>0.64769162800971947</c:v>
                </c:pt>
                <c:pt idx="8">
                  <c:v>0.65212994836488813</c:v>
                </c:pt>
                <c:pt idx="9">
                  <c:v>0.65277894736842101</c:v>
                </c:pt>
                <c:pt idx="10">
                  <c:v>0.6679166666666666</c:v>
                </c:pt>
                <c:pt idx="11">
                  <c:v>0.66024242424242419</c:v>
                </c:pt>
                <c:pt idx="12">
                  <c:v>0.68265401079471444</c:v>
                </c:pt>
                <c:pt idx="13">
                  <c:v>0.69566137566137565</c:v>
                </c:pt>
                <c:pt idx="14">
                  <c:v>0.70712121212121204</c:v>
                </c:pt>
                <c:pt idx="15">
                  <c:v>0.7192058346839546</c:v>
                </c:pt>
                <c:pt idx="16">
                  <c:v>0.74004559270516712</c:v>
                </c:pt>
                <c:pt idx="17">
                  <c:v>0.63547466095645966</c:v>
                </c:pt>
              </c:numCache>
            </c:numRef>
          </c:yVal>
          <c:smooth val="0"/>
        </c:ser>
        <c:ser>
          <c:idx val="3"/>
          <c:order val="3"/>
          <c:tx>
            <c:v>alkyne</c:v>
          </c:tx>
          <c:spPr>
            <a:ln w="28575">
              <a:noFill/>
            </a:ln>
          </c:spPr>
          <c:xVal>
            <c:numRef>
              <c:f>'まとめ_Joback(Tb_Tc～ΣTck)'!$D$107:$D$110</c:f>
              <c:numCache>
                <c:formatCode>0.0000_ </c:formatCode>
                <c:ptCount val="4"/>
                <c:pt idx="0">
                  <c:v>5.4000000000000003E-3</c:v>
                </c:pt>
                <c:pt idx="1">
                  <c:v>1.8799999999999997E-2</c:v>
                </c:pt>
                <c:pt idx="2">
                  <c:v>3.7700000000000004E-2</c:v>
                </c:pt>
                <c:pt idx="3">
                  <c:v>4.8399999999999999E-2</c:v>
                </c:pt>
              </c:numCache>
            </c:numRef>
          </c:xVal>
          <c:yVal>
            <c:numRef>
              <c:f>'まとめ_Joback(Tb_Tc～ΣTck)'!$F$107:$F$110</c:f>
              <c:numCache>
                <c:formatCode>0.0000_ </c:formatCode>
                <c:ptCount val="4"/>
                <c:pt idx="0">
                  <c:v>0.61109309114498866</c:v>
                </c:pt>
                <c:pt idx="1">
                  <c:v>0.62157057654075554</c:v>
                </c:pt>
                <c:pt idx="2">
                  <c:v>0.63911363636363627</c:v>
                </c:pt>
                <c:pt idx="3">
                  <c:v>0.63204705882352941</c:v>
                </c:pt>
              </c:numCache>
            </c:numRef>
          </c:yVal>
          <c:smooth val="0"/>
        </c:ser>
        <c:ser>
          <c:idx val="5"/>
          <c:order val="4"/>
          <c:tx>
            <c:v>ether</c:v>
          </c:tx>
          <c:spPr>
            <a:ln w="28575">
              <a:noFill/>
            </a:ln>
          </c:spPr>
          <c:xVal>
            <c:numRef>
              <c:f>'まとめ_Joback(Tb_Tc～ΣTck)'!$D$172:$D$176</c:f>
              <c:numCache>
                <c:formatCode>0.0000_ </c:formatCode>
                <c:ptCount val="5"/>
                <c:pt idx="0">
                  <c:v>4.4999999999999998E-2</c:v>
                </c:pt>
                <c:pt idx="1">
                  <c:v>6.3899999999999998E-2</c:v>
                </c:pt>
                <c:pt idx="2">
                  <c:v>8.2799999999999999E-2</c:v>
                </c:pt>
                <c:pt idx="3">
                  <c:v>0.1017</c:v>
                </c:pt>
                <c:pt idx="4">
                  <c:v>0.1118</c:v>
                </c:pt>
              </c:numCache>
            </c:numRef>
          </c:xVal>
          <c:yVal>
            <c:numRef>
              <c:f>'まとめ_Joback(Tb_Tc～ΣTck)'!$F$172:$F$176</c:f>
              <c:numCache>
                <c:formatCode>0.0000_ </c:formatCode>
                <c:ptCount val="5"/>
                <c:pt idx="0">
                  <c:v>0.62061984503874024</c:v>
                </c:pt>
                <c:pt idx="1">
                  <c:v>0.64070351758793964</c:v>
                </c:pt>
                <c:pt idx="2">
                  <c:v>0.65907435183201191</c:v>
                </c:pt>
                <c:pt idx="3">
                  <c:v>0.67321214542548935</c:v>
                </c:pt>
                <c:pt idx="4">
                  <c:v>0.67924144310823309</c:v>
                </c:pt>
              </c:numCache>
            </c:numRef>
          </c:yVal>
          <c:smooth val="0"/>
        </c:ser>
        <c:ser>
          <c:idx val="6"/>
          <c:order val="5"/>
          <c:tx>
            <c:v>carboxylic acid</c:v>
          </c:tx>
          <c:spPr>
            <a:ln w="28575">
              <a:noFill/>
            </a:ln>
          </c:spPr>
          <c:xVal>
            <c:numRef>
              <c:f>'まとめ_Joback(Tb_Tc～ΣTck)'!$D$178:$D$190</c:f>
              <c:numCache>
                <c:formatCode>0.0000_ </c:formatCode>
                <c:ptCount val="13"/>
                <c:pt idx="0">
                  <c:v>0.1013</c:v>
                </c:pt>
                <c:pt idx="1">
                  <c:v>9.3200000000000005E-2</c:v>
                </c:pt>
                <c:pt idx="2">
                  <c:v>0.11210000000000001</c:v>
                </c:pt>
                <c:pt idx="3">
                  <c:v>0.13100000000000001</c:v>
                </c:pt>
                <c:pt idx="4">
                  <c:v>0.14990000000000001</c:v>
                </c:pt>
                <c:pt idx="5">
                  <c:v>0.16880000000000001</c:v>
                </c:pt>
                <c:pt idx="6">
                  <c:v>0.1426</c:v>
                </c:pt>
                <c:pt idx="7">
                  <c:v>0.20660000000000001</c:v>
                </c:pt>
                <c:pt idx="8">
                  <c:v>0.1993</c:v>
                </c:pt>
                <c:pt idx="9">
                  <c:v>0.18770000000000001</c:v>
                </c:pt>
                <c:pt idx="10">
                  <c:v>0.1237</c:v>
                </c:pt>
                <c:pt idx="11">
                  <c:v>0.22550000000000001</c:v>
                </c:pt>
                <c:pt idx="12">
                  <c:v>0.24440000000000001</c:v>
                </c:pt>
              </c:numCache>
            </c:numRef>
          </c:xVal>
          <c:yVal>
            <c:numRef>
              <c:f>'まとめ_Joback(Tb_Tc～ΣTck)'!$F$178:$F$190</c:f>
              <c:numCache>
                <c:formatCode>0.0000_ </c:formatCode>
                <c:ptCount val="13"/>
                <c:pt idx="0">
                  <c:v>0.63612244897959191</c:v>
                </c:pt>
                <c:pt idx="1">
                  <c:v>0.65781815123223142</c:v>
                </c:pt>
                <c:pt idx="2">
                  <c:v>0.68594370860927156</c:v>
                </c:pt>
                <c:pt idx="3">
                  <c:v>0.70011217948717952</c:v>
                </c:pt>
                <c:pt idx="4">
                  <c:v>0.71432348367029552</c:v>
                </c:pt>
                <c:pt idx="5">
                  <c:v>0.72262839879154073</c:v>
                </c:pt>
                <c:pt idx="6">
                  <c:v>0.71491255961844202</c:v>
                </c:pt>
                <c:pt idx="7">
                  <c:v>0.73670503597122305</c:v>
                </c:pt>
                <c:pt idx="8">
                  <c:v>0.74171851851851855</c:v>
                </c:pt>
                <c:pt idx="9">
                  <c:v>0.72952871870397651</c:v>
                </c:pt>
                <c:pt idx="10">
                  <c:v>0.70672727272727276</c:v>
                </c:pt>
                <c:pt idx="11">
                  <c:v>0.74225035161744024</c:v>
                </c:pt>
                <c:pt idx="12">
                  <c:v>0.74644628099173549</c:v>
                </c:pt>
              </c:numCache>
            </c:numRef>
          </c:yVal>
          <c:smooth val="0"/>
        </c:ser>
        <c:ser>
          <c:idx val="7"/>
          <c:order val="6"/>
          <c:tx>
            <c:v>ketone</c:v>
          </c:tx>
          <c:spPr>
            <a:ln w="28575">
              <a:noFill/>
            </a:ln>
          </c:spPr>
          <c:xVal>
            <c:numRef>
              <c:f>'まとめ_Joback(Tb_Tc～ΣTck)'!$D$192:$D$200</c:f>
              <c:numCache>
                <c:formatCode>0.0000_ </c:formatCode>
                <c:ptCount val="9"/>
                <c:pt idx="0">
                  <c:v>6.6199999999999995E-2</c:v>
                </c:pt>
                <c:pt idx="1">
                  <c:v>8.5100000000000009E-2</c:v>
                </c:pt>
                <c:pt idx="2">
                  <c:v>0.10400000000000001</c:v>
                </c:pt>
                <c:pt idx="3">
                  <c:v>0.10400000000000001</c:v>
                </c:pt>
                <c:pt idx="4">
                  <c:v>9.6700000000000008E-2</c:v>
                </c:pt>
                <c:pt idx="5">
                  <c:v>0.1074</c:v>
                </c:pt>
                <c:pt idx="6">
                  <c:v>0.12290000000000001</c:v>
                </c:pt>
                <c:pt idx="7">
                  <c:v>0.12290000000000001</c:v>
                </c:pt>
                <c:pt idx="8">
                  <c:v>0.11560000000000001</c:v>
                </c:pt>
              </c:numCache>
            </c:numRef>
          </c:xVal>
          <c:yVal>
            <c:numRef>
              <c:f>'まとめ_Joback(Tb_Tc～ΣTck)'!$F$192:$F$200</c:f>
              <c:numCache>
                <c:formatCode>0.0000_ </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8"/>
          <c:order val="7"/>
          <c:tx>
            <c:v>ester</c:v>
          </c:tx>
          <c:spPr>
            <a:ln w="28575">
              <a:noFill/>
            </a:ln>
          </c:spPr>
          <c:xVal>
            <c:numRef>
              <c:f>'まとめ_Joback(Tb_Tc～ΣTck)'!$D$202:$D$232</c:f>
              <c:numCache>
                <c:formatCode>0.0000_ </c:formatCode>
                <c:ptCount val="31"/>
                <c:pt idx="0">
                  <c:v>6.88E-2</c:v>
                </c:pt>
                <c:pt idx="1">
                  <c:v>7.6299999999999993E-2</c:v>
                </c:pt>
                <c:pt idx="2">
                  <c:v>8.77E-2</c:v>
                </c:pt>
                <c:pt idx="3">
                  <c:v>9.3099999999999988E-2</c:v>
                </c:pt>
                <c:pt idx="4">
                  <c:v>9.5200000000000007E-2</c:v>
                </c:pt>
                <c:pt idx="5">
                  <c:v>0.13320000000000001</c:v>
                </c:pt>
                <c:pt idx="6">
                  <c:v>0.1066</c:v>
                </c:pt>
                <c:pt idx="7">
                  <c:v>0.15190000000000001</c:v>
                </c:pt>
                <c:pt idx="8">
                  <c:v>0.14460000000000001</c:v>
                </c:pt>
                <c:pt idx="9">
                  <c:v>0.15190000000000001</c:v>
                </c:pt>
                <c:pt idx="10">
                  <c:v>0.14460000000000001</c:v>
                </c:pt>
                <c:pt idx="11">
                  <c:v>0.14460000000000001</c:v>
                </c:pt>
                <c:pt idx="12">
                  <c:v>0.16350000000000001</c:v>
                </c:pt>
                <c:pt idx="13">
                  <c:v>0.16350000000000001</c:v>
                </c:pt>
                <c:pt idx="14">
                  <c:v>0.16350000000000001</c:v>
                </c:pt>
                <c:pt idx="15">
                  <c:v>0.15620000000000001</c:v>
                </c:pt>
                <c:pt idx="16">
                  <c:v>0.18240000000000001</c:v>
                </c:pt>
                <c:pt idx="17">
                  <c:v>0.11410000000000001</c:v>
                </c:pt>
                <c:pt idx="18">
                  <c:v>0.11410000000000001</c:v>
                </c:pt>
                <c:pt idx="19">
                  <c:v>0.10680000000000001</c:v>
                </c:pt>
                <c:pt idx="20">
                  <c:v>0.11410000000000001</c:v>
                </c:pt>
                <c:pt idx="21">
                  <c:v>0.1182</c:v>
                </c:pt>
                <c:pt idx="22">
                  <c:v>0.13300000000000001</c:v>
                </c:pt>
                <c:pt idx="23">
                  <c:v>0.13300000000000001</c:v>
                </c:pt>
                <c:pt idx="24">
                  <c:v>0.13300000000000001</c:v>
                </c:pt>
                <c:pt idx="25">
                  <c:v>0.12570000000000001</c:v>
                </c:pt>
                <c:pt idx="26">
                  <c:v>0.13300000000000001</c:v>
                </c:pt>
                <c:pt idx="27">
                  <c:v>0.12570000000000001</c:v>
                </c:pt>
                <c:pt idx="28">
                  <c:v>0.1444</c:v>
                </c:pt>
                <c:pt idx="29">
                  <c:v>0.1371</c:v>
                </c:pt>
                <c:pt idx="30">
                  <c:v>0.14979999999999999</c:v>
                </c:pt>
              </c:numCache>
            </c:numRef>
          </c:xVal>
          <c:yVal>
            <c:numRef>
              <c:f>'まとめ_Joback(Tb_Tc～ΣTck)'!$F$202:$F$232</c:f>
              <c:numCache>
                <c:formatCode>0.0000_ </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0.73035541195476572</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9"/>
          <c:order val="8"/>
          <c:tx>
            <c:v>halognatedCompound</c:v>
          </c:tx>
          <c:spPr>
            <a:ln w="28575">
              <a:noFill/>
            </a:ln>
          </c:spPr>
          <c:xVal>
            <c:numRef>
              <c:f>'まとめ_Joback(Tb_Tc～ΣTck)'!$D$234:$D$287</c:f>
              <c:numCache>
                <c:formatCode>0.0000_ </c:formatCode>
                <c:ptCount val="54"/>
                <c:pt idx="0">
                  <c:v>4.99E-2</c:v>
                </c:pt>
                <c:pt idx="1">
                  <c:v>4.9299999999999997E-2</c:v>
                </c:pt>
                <c:pt idx="2">
                  <c:v>5.1900000000000002E-2</c:v>
                </c:pt>
                <c:pt idx="3">
                  <c:v>4.9100000000000005E-2</c:v>
                </c:pt>
                <c:pt idx="4">
                  <c:v>5.96E-2</c:v>
                </c:pt>
                <c:pt idx="5">
                  <c:v>4.7899999999999998E-2</c:v>
                </c:pt>
                <c:pt idx="6">
                  <c:v>4.9700000000000008E-2</c:v>
                </c:pt>
                <c:pt idx="7">
                  <c:v>3.9900000000000005E-2</c:v>
                </c:pt>
                <c:pt idx="8">
                  <c:v>4.1099999999999998E-2</c:v>
                </c:pt>
                <c:pt idx="9">
                  <c:v>2.46E-2</c:v>
                </c:pt>
                <c:pt idx="10">
                  <c:v>2.52E-2</c:v>
                </c:pt>
                <c:pt idx="11">
                  <c:v>8.3800000000000013E-2</c:v>
                </c:pt>
                <c:pt idx="12">
                  <c:v>7.9399999999999998E-2</c:v>
                </c:pt>
                <c:pt idx="13">
                  <c:v>7.8800000000000009E-2</c:v>
                </c:pt>
                <c:pt idx="14">
                  <c:v>7.8800000000000009E-2</c:v>
                </c:pt>
                <c:pt idx="15">
                  <c:v>7.8200000000000006E-2</c:v>
                </c:pt>
                <c:pt idx="16">
                  <c:v>6.7799999999999999E-2</c:v>
                </c:pt>
                <c:pt idx="17">
                  <c:v>0.08</c:v>
                </c:pt>
                <c:pt idx="18">
                  <c:v>8.0199999999999994E-2</c:v>
                </c:pt>
                <c:pt idx="19">
                  <c:v>7.8E-2</c:v>
                </c:pt>
                <c:pt idx="20">
                  <c:v>7.8E-2</c:v>
                </c:pt>
                <c:pt idx="21">
                  <c:v>7.740000000000001E-2</c:v>
                </c:pt>
                <c:pt idx="22">
                  <c:v>7.740000000000001E-2</c:v>
                </c:pt>
                <c:pt idx="23">
                  <c:v>7.8600000000000003E-2</c:v>
                </c:pt>
                <c:pt idx="24">
                  <c:v>9.5399999999999999E-2</c:v>
                </c:pt>
                <c:pt idx="25">
                  <c:v>4.5600000000000002E-2</c:v>
                </c:pt>
                <c:pt idx="26">
                  <c:v>7.0000000000000007E-2</c:v>
                </c:pt>
                <c:pt idx="27">
                  <c:v>7.7200000000000005E-2</c:v>
                </c:pt>
                <c:pt idx="28">
                  <c:v>5.3499999999999999E-2</c:v>
                </c:pt>
                <c:pt idx="29">
                  <c:v>5.2900000000000003E-2</c:v>
                </c:pt>
                <c:pt idx="30">
                  <c:v>5.4100000000000002E-2</c:v>
                </c:pt>
                <c:pt idx="31">
                  <c:v>6.8599999999999994E-2</c:v>
                </c:pt>
                <c:pt idx="32">
                  <c:v>6.4399999999999999E-2</c:v>
                </c:pt>
                <c:pt idx="33">
                  <c:v>5.1500000000000004E-2</c:v>
                </c:pt>
                <c:pt idx="34">
                  <c:v>5.8800000000000005E-2</c:v>
                </c:pt>
                <c:pt idx="35">
                  <c:v>5.2699999999999997E-2</c:v>
                </c:pt>
                <c:pt idx="36">
                  <c:v>4.6300000000000001E-2</c:v>
                </c:pt>
                <c:pt idx="37">
                  <c:v>4.3500000000000004E-2</c:v>
                </c:pt>
                <c:pt idx="38">
                  <c:v>4.41E-2</c:v>
                </c:pt>
                <c:pt idx="39">
                  <c:v>0.1089</c:v>
                </c:pt>
                <c:pt idx="40">
                  <c:v>0.10750000000000001</c:v>
                </c:pt>
                <c:pt idx="41">
                  <c:v>0.12229999999999999</c:v>
                </c:pt>
                <c:pt idx="42">
                  <c:v>0.12229999999999999</c:v>
                </c:pt>
                <c:pt idx="43">
                  <c:v>0.1061</c:v>
                </c:pt>
                <c:pt idx="44">
                  <c:v>9.8900000000000016E-2</c:v>
                </c:pt>
                <c:pt idx="45">
                  <c:v>8.3000000000000004E-2</c:v>
                </c:pt>
                <c:pt idx="46">
                  <c:v>9.7500000000000003E-2</c:v>
                </c:pt>
                <c:pt idx="47">
                  <c:v>0.1143</c:v>
                </c:pt>
                <c:pt idx="48">
                  <c:v>0.1143</c:v>
                </c:pt>
                <c:pt idx="49">
                  <c:v>7.0400000000000004E-2</c:v>
                </c:pt>
                <c:pt idx="50">
                  <c:v>6.2400000000000004E-2</c:v>
                </c:pt>
                <c:pt idx="51">
                  <c:v>0.1056</c:v>
                </c:pt>
                <c:pt idx="52">
                  <c:v>0.1578</c:v>
                </c:pt>
                <c:pt idx="53">
                  <c:v>0.1002</c:v>
                </c:pt>
              </c:numCache>
            </c:numRef>
          </c:xVal>
          <c:yVal>
            <c:numRef>
              <c:f>'まとめ_Joback(Tb_Tc～ΣTck)'!$F$234:$F$287</c:f>
              <c:numCache>
                <c:formatCode>0.0000_ </c:formatCode>
                <c:ptCount val="54"/>
                <c:pt idx="0">
                  <c:v>0.63217346143858733</c:v>
                </c:pt>
                <c:pt idx="1">
                  <c:v>0.63003608575673953</c:v>
                </c:pt>
                <c:pt idx="2">
                  <c:v>0.62543689320388351</c:v>
                </c:pt>
                <c:pt idx="3">
                  <c:v>0.62862868284228768</c:v>
                </c:pt>
                <c:pt idx="4">
                  <c:v>0.6244906094968109</c:v>
                </c:pt>
                <c:pt idx="5">
                  <c:v>0.62316868592730656</c:v>
                </c:pt>
                <c:pt idx="6">
                  <c:v>0.63922801618891523</c:v>
                </c:pt>
                <c:pt idx="7">
                  <c:v>0.61331372549019614</c:v>
                </c:pt>
                <c:pt idx="8">
                  <c:v>0.63038774696805788</c:v>
                </c:pt>
                <c:pt idx="9">
                  <c:v>0.59814992791926958</c:v>
                </c:pt>
                <c:pt idx="10">
                  <c:v>0.6186666666666667</c:v>
                </c:pt>
                <c:pt idx="11">
                  <c:v>0.65406272273699206</c:v>
                </c:pt>
                <c:pt idx="12">
                  <c:v>0.66292834890965735</c:v>
                </c:pt>
                <c:pt idx="13">
                  <c:v>0.66059230952949599</c:v>
                </c:pt>
                <c:pt idx="14">
                  <c:v>0.66025304368584392</c:v>
                </c:pt>
                <c:pt idx="15">
                  <c:v>0.65806319244973333</c:v>
                </c:pt>
                <c:pt idx="16">
                  <c:v>0.64461488250652743</c:v>
                </c:pt>
                <c:pt idx="17">
                  <c:v>0.66615479115479115</c:v>
                </c:pt>
                <c:pt idx="18">
                  <c:v>0.66837676995690531</c:v>
                </c:pt>
                <c:pt idx="19">
                  <c:v>0.65344999999999998</c:v>
                </c:pt>
                <c:pt idx="20">
                  <c:v>0.66023761375126389</c:v>
                </c:pt>
                <c:pt idx="21">
                  <c:v>0.65837163493105721</c:v>
                </c:pt>
                <c:pt idx="22">
                  <c:v>0.65193848819579814</c:v>
                </c:pt>
                <c:pt idx="23">
                  <c:v>0.66356104608308519</c:v>
                </c:pt>
                <c:pt idx="24">
                  <c:v>0.66290550070521859</c:v>
                </c:pt>
                <c:pt idx="25">
                  <c:v>0.61840369393139849</c:v>
                </c:pt>
                <c:pt idx="26">
                  <c:v>0.66007588307593656</c:v>
                </c:pt>
                <c:pt idx="27">
                  <c:v>0.64609179557870011</c:v>
                </c:pt>
                <c:pt idx="28">
                  <c:v>0.64355349744089696</c:v>
                </c:pt>
                <c:pt idx="29">
                  <c:v>0.63936315072797734</c:v>
                </c:pt>
                <c:pt idx="30">
                  <c:v>0.65220906728270289</c:v>
                </c:pt>
                <c:pt idx="31">
                  <c:v>0.64413680781758964</c:v>
                </c:pt>
                <c:pt idx="33">
                  <c:v>0.63183556405353725</c:v>
                </c:pt>
                <c:pt idx="34">
                  <c:v>0.63575757575757585</c:v>
                </c:pt>
                <c:pt idx="35">
                  <c:v>0.64465205351828359</c:v>
                </c:pt>
                <c:pt idx="36">
                  <c:v>0.61830091306073842</c:v>
                </c:pt>
                <c:pt idx="37">
                  <c:v>0.62007386487073646</c:v>
                </c:pt>
                <c:pt idx="38">
                  <c:v>0.62734491579620555</c:v>
                </c:pt>
                <c:pt idx="39">
                  <c:v>0.68559837728194717</c:v>
                </c:pt>
                <c:pt idx="41">
                  <c:v>0.69465086415594812</c:v>
                </c:pt>
                <c:pt idx="42">
                  <c:v>0.68922616502778966</c:v>
                </c:pt>
                <c:pt idx="43">
                  <c:v>0.67636363636363639</c:v>
                </c:pt>
                <c:pt idx="45">
                  <c:v>0.67060988433228186</c:v>
                </c:pt>
                <c:pt idx="47">
                  <c:v>0.67292225201072375</c:v>
                </c:pt>
                <c:pt idx="48">
                  <c:v>0.68063063063063056</c:v>
                </c:pt>
                <c:pt idx="49">
                  <c:v>0.63915224913494806</c:v>
                </c:pt>
                <c:pt idx="50">
                  <c:v>0.63540051679586562</c:v>
                </c:pt>
                <c:pt idx="51">
                  <c:v>0.68792646187913586</c:v>
                </c:pt>
                <c:pt idx="52">
                  <c:v>0.69081942336874047</c:v>
                </c:pt>
                <c:pt idx="53">
                  <c:v>0.6911956521739131</c:v>
                </c:pt>
              </c:numCache>
            </c:numRef>
          </c:yVal>
          <c:smooth val="0"/>
        </c:ser>
        <c:ser>
          <c:idx val="10"/>
          <c:order val="9"/>
          <c:tx>
            <c:v>aromatic</c:v>
          </c:tx>
          <c:spPr>
            <a:ln w="28575">
              <a:noFill/>
            </a:ln>
          </c:spPr>
          <c:marker>
            <c:spPr>
              <a:ln>
                <a:solidFill>
                  <a:schemeClr val="tx1"/>
                </a:solidFill>
              </a:ln>
            </c:spPr>
          </c:marker>
          <c:xVal>
            <c:numRef>
              <c:f>'まとめ_Joback(Tb_Tc～ΣTck)'!$D$343:$D$383</c:f>
              <c:numCache>
                <c:formatCode>0.0000_ </c:formatCode>
                <c:ptCount val="41"/>
                <c:pt idx="0">
                  <c:v>4.9200000000000008E-2</c:v>
                </c:pt>
                <c:pt idx="1">
                  <c:v>6.9400000000000003E-2</c:v>
                </c:pt>
                <c:pt idx="2">
                  <c:v>7.9300000000000009E-2</c:v>
                </c:pt>
                <c:pt idx="3">
                  <c:v>8.8300000000000017E-2</c:v>
                </c:pt>
                <c:pt idx="4">
                  <c:v>8.9599999999999999E-2</c:v>
                </c:pt>
                <c:pt idx="5">
                  <c:v>8.9599999999999999E-2</c:v>
                </c:pt>
                <c:pt idx="6">
                  <c:v>8.9599999999999999E-2</c:v>
                </c:pt>
                <c:pt idx="7">
                  <c:v>0.17750000000000002</c:v>
                </c:pt>
                <c:pt idx="8">
                  <c:v>0.10720000000000002</c:v>
                </c:pt>
                <c:pt idx="9">
                  <c:v>9.9900000000000017E-2</c:v>
                </c:pt>
                <c:pt idx="10">
                  <c:v>0.1085</c:v>
                </c:pt>
                <c:pt idx="11">
                  <c:v>0.10980000000000001</c:v>
                </c:pt>
                <c:pt idx="12">
                  <c:v>0.10980000000000001</c:v>
                </c:pt>
                <c:pt idx="13">
                  <c:v>0.10980000000000001</c:v>
                </c:pt>
                <c:pt idx="14">
                  <c:v>0.12610000000000002</c:v>
                </c:pt>
                <c:pt idx="15">
                  <c:v>0.11880000000000002</c:v>
                </c:pt>
                <c:pt idx="16">
                  <c:v>0.12740000000000001</c:v>
                </c:pt>
                <c:pt idx="17">
                  <c:v>0.1201</c:v>
                </c:pt>
                <c:pt idx="18">
                  <c:v>0.13</c:v>
                </c:pt>
                <c:pt idx="19">
                  <c:v>0.11880000000000002</c:v>
                </c:pt>
                <c:pt idx="20">
                  <c:v>0.16650000000000001</c:v>
                </c:pt>
                <c:pt idx="21">
                  <c:v>0.15939999999999999</c:v>
                </c:pt>
                <c:pt idx="22">
                  <c:v>0.17200000000000001</c:v>
                </c:pt>
                <c:pt idx="23">
                  <c:v>0.17200000000000001</c:v>
                </c:pt>
                <c:pt idx="24">
                  <c:v>0.17200000000000001</c:v>
                </c:pt>
                <c:pt idx="25">
                  <c:v>0.1106</c:v>
                </c:pt>
                <c:pt idx="26">
                  <c:v>0.1295</c:v>
                </c:pt>
                <c:pt idx="27">
                  <c:v>9.4200000000000006E-2</c:v>
                </c:pt>
                <c:pt idx="28">
                  <c:v>0.1144</c:v>
                </c:pt>
                <c:pt idx="29">
                  <c:v>0.1144</c:v>
                </c:pt>
                <c:pt idx="30">
                  <c:v>0.1346</c:v>
                </c:pt>
                <c:pt idx="31">
                  <c:v>0.1346</c:v>
                </c:pt>
                <c:pt idx="32">
                  <c:v>0.13919999999999999</c:v>
                </c:pt>
                <c:pt idx="33">
                  <c:v>0.13919999999999999</c:v>
                </c:pt>
                <c:pt idx="34">
                  <c:v>9.1399999999999995E-2</c:v>
                </c:pt>
                <c:pt idx="36">
                  <c:v>0.10440000000000001</c:v>
                </c:pt>
                <c:pt idx="37">
                  <c:v>0.1077</c:v>
                </c:pt>
                <c:pt idx="38">
                  <c:v>0.1077</c:v>
                </c:pt>
                <c:pt idx="39">
                  <c:v>0.1116</c:v>
                </c:pt>
                <c:pt idx="40">
                  <c:v>0.1116</c:v>
                </c:pt>
              </c:numCache>
            </c:numRef>
          </c:xVal>
          <c:yVal>
            <c:numRef>
              <c:f>'まとめ_Joback(Tb_Tc～ΣTck)'!$F$343:$F$383</c:f>
              <c:numCache>
                <c:formatCode>0.0000_ </c:formatCode>
                <c:ptCount val="41"/>
                <c:pt idx="0">
                  <c:v>0.62848501023040659</c:v>
                </c:pt>
                <c:pt idx="1">
                  <c:v>0.64856780735107733</c:v>
                </c:pt>
                <c:pt idx="2">
                  <c:v>0.65544112351458417</c:v>
                </c:pt>
                <c:pt idx="3">
                  <c:v>0.66330713764886984</c:v>
                </c:pt>
                <c:pt idx="4">
                  <c:v>0.66252578137394891</c:v>
                </c:pt>
                <c:pt idx="5">
                  <c:v>0.66829821717990268</c:v>
                </c:pt>
                <c:pt idx="6">
                  <c:v>0.66785134696527093</c:v>
                </c:pt>
                <c:pt idx="7">
                  <c:v>0.71884176182707993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pt idx="21">
                  <c:v>0.72094632768361588</c:v>
                </c:pt>
                <c:pt idx="22">
                  <c:v>0.70612602100350053</c:v>
                </c:pt>
                <c:pt idx="23">
                  <c:v>0.72044167610419019</c:v>
                </c:pt>
                <c:pt idx="24">
                  <c:v>0.71492290748898679</c:v>
                </c:pt>
                <c:pt idx="25">
                  <c:v>0.68335058214747735</c:v>
                </c:pt>
                <c:pt idx="28">
                  <c:v>0.67077720207253888</c:v>
                </c:pt>
                <c:pt idx="29">
                  <c:v>0.67568988173455979</c:v>
                </c:pt>
                <c:pt idx="30">
                  <c:v>0.68813775510204078</c:v>
                </c:pt>
                <c:pt idx="31">
                  <c:v>0.69032258064516128</c:v>
                </c:pt>
                <c:pt idx="32">
                  <c:v>0.70373993095512077</c:v>
                </c:pt>
                <c:pt idx="33">
                  <c:v>0.70676406303922701</c:v>
                </c:pt>
                <c:pt idx="34">
                  <c:v>0.6584902905533655</c:v>
                </c:pt>
                <c:pt idx="36">
                  <c:v>0.67018922852983986</c:v>
                </c:pt>
                <c:pt idx="37">
                  <c:v>0.66820342890073481</c:v>
                </c:pt>
                <c:pt idx="38">
                  <c:v>0.66805695383287789</c:v>
                </c:pt>
                <c:pt idx="39">
                  <c:v>0.66806253489670575</c:v>
                </c:pt>
                <c:pt idx="40">
                  <c:v>0.66802587176602923</c:v>
                </c:pt>
              </c:numCache>
            </c:numRef>
          </c:yVal>
          <c:smooth val="0"/>
        </c:ser>
        <c:ser>
          <c:idx val="11"/>
          <c:order val="10"/>
          <c:tx>
            <c:v>N-compound</c:v>
          </c:tx>
          <c:spPr>
            <a:ln w="28575">
              <a:noFill/>
            </a:ln>
          </c:spPr>
          <c:marker>
            <c:spPr>
              <a:ln>
                <a:solidFill>
                  <a:schemeClr val="tx1"/>
                </a:solidFill>
              </a:ln>
            </c:spPr>
          </c:marker>
          <c:xVal>
            <c:numRef>
              <c:f>'まとめ_Joback(Tb_Tc～ΣTck)'!$D$385:$D$415</c:f>
              <c:numCache>
                <c:formatCode>0.0000_ </c:formatCode>
                <c:ptCount val="31"/>
                <c:pt idx="0">
                  <c:v>0.1555</c:v>
                </c:pt>
                <c:pt idx="1">
                  <c:v>3.8399999999999997E-2</c:v>
                </c:pt>
                <c:pt idx="2">
                  <c:v>5.7300000000000004E-2</c:v>
                </c:pt>
                <c:pt idx="3">
                  <c:v>5.7700000000000001E-2</c:v>
                </c:pt>
                <c:pt idx="4">
                  <c:v>7.6200000000000004E-2</c:v>
                </c:pt>
                <c:pt idx="5">
                  <c:v>7.6600000000000001E-2</c:v>
                </c:pt>
                <c:pt idx="6">
                  <c:v>5.9199999999999996E-2</c:v>
                </c:pt>
                <c:pt idx="7">
                  <c:v>9.5100000000000004E-2</c:v>
                </c:pt>
                <c:pt idx="8">
                  <c:v>9.5500000000000002E-2</c:v>
                </c:pt>
                <c:pt idx="9">
                  <c:v>8.7800000000000003E-2</c:v>
                </c:pt>
                <c:pt idx="10">
                  <c:v>0.17069999999999999</c:v>
                </c:pt>
                <c:pt idx="11">
                  <c:v>0.1711</c:v>
                </c:pt>
                <c:pt idx="12">
                  <c:v>0.20379999999999998</c:v>
                </c:pt>
                <c:pt idx="13">
                  <c:v>0.1333</c:v>
                </c:pt>
                <c:pt idx="14">
                  <c:v>0.1159</c:v>
                </c:pt>
                <c:pt idx="16">
                  <c:v>3.3100000000000004E-2</c:v>
                </c:pt>
                <c:pt idx="17">
                  <c:v>5.7800000000000004E-2</c:v>
                </c:pt>
                <c:pt idx="18">
                  <c:v>4.58E-2</c:v>
                </c:pt>
                <c:pt idx="19">
                  <c:v>6.6000000000000003E-2</c:v>
                </c:pt>
                <c:pt idx="20">
                  <c:v>4.9500000000000002E-2</c:v>
                </c:pt>
                <c:pt idx="21">
                  <c:v>7.9600000000000004E-2</c:v>
                </c:pt>
                <c:pt idx="22">
                  <c:v>6.9700000000000012E-2</c:v>
                </c:pt>
                <c:pt idx="23">
                  <c:v>6.9700000000000012E-2</c:v>
                </c:pt>
                <c:pt idx="24">
                  <c:v>6.9700000000000012E-2</c:v>
                </c:pt>
                <c:pt idx="25">
                  <c:v>8.9900000000000008E-2</c:v>
                </c:pt>
                <c:pt idx="26">
                  <c:v>8.9900000000000008E-2</c:v>
                </c:pt>
                <c:pt idx="27">
                  <c:v>8.9900000000000008E-2</c:v>
                </c:pt>
                <c:pt idx="28">
                  <c:v>8.9900000000000008E-2</c:v>
                </c:pt>
                <c:pt idx="29">
                  <c:v>8.9900000000000008E-2</c:v>
                </c:pt>
                <c:pt idx="30">
                  <c:v>8.9900000000000008E-2</c:v>
                </c:pt>
              </c:numCache>
            </c:numRef>
          </c:xVal>
          <c:yVal>
            <c:numRef>
              <c:f>'まとめ_Joback(Tb_Tc～ΣTck)'!$F$385:$F$415</c:f>
              <c:numCache>
                <c:formatCode>0.0000_ </c:formatCode>
                <c:ptCount val="3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6">
                  <c:v>0.62476271186440679</c:v>
                </c:pt>
                <c:pt idx="17">
                  <c:v>0.63664965986394562</c:v>
                </c:pt>
                <c:pt idx="18">
                  <c:v>0.62998280443958099</c:v>
                </c:pt>
                <c:pt idx="19">
                  <c:v>0.63808169440242057</c:v>
                </c:pt>
                <c:pt idx="20">
                  <c:v>0.62640322580645158</c:v>
                </c:pt>
                <c:pt idx="21">
                  <c:v>0.65403433476394857</c:v>
                </c:pt>
                <c:pt idx="22">
                  <c:v>0.64814814814814814</c:v>
                </c:pt>
                <c:pt idx="23">
                  <c:v>0.64694573643410846</c:v>
                </c:pt>
                <c:pt idx="24">
                  <c:v>0.64811832120179647</c:v>
                </c:pt>
                <c:pt idx="25">
                  <c:v>0.66264876411351847</c:v>
                </c:pt>
                <c:pt idx="26">
                  <c:v>0.66700154559505409</c:v>
                </c:pt>
                <c:pt idx="27">
                  <c:v>0.66771189071716852</c:v>
                </c:pt>
                <c:pt idx="28">
                  <c:v>0.66833921128566853</c:v>
                </c:pt>
                <c:pt idx="29">
                  <c:v>0.66143609242468571</c:v>
                </c:pt>
                <c:pt idx="30">
                  <c:v>0.66705635491606707</c:v>
                </c:pt>
              </c:numCache>
            </c:numRef>
          </c:yVal>
          <c:smooth val="0"/>
        </c:ser>
        <c:ser>
          <c:idx val="12"/>
          <c:order val="11"/>
          <c:tx>
            <c:v>S-compound</c:v>
          </c:tx>
          <c:spPr>
            <a:ln w="28575">
              <a:noFill/>
            </a:ln>
          </c:spPr>
          <c:xVal>
            <c:numRef>
              <c:f>'まとめ_Joback(Tb_Tc～ΣTck)'!$D$417:$D$425</c:f>
              <c:numCache>
                <c:formatCode>0.0000_ </c:formatCode>
                <c:ptCount val="9"/>
                <c:pt idx="0">
                  <c:v>1.72E-2</c:v>
                </c:pt>
                <c:pt idx="1">
                  <c:v>3.61E-2</c:v>
                </c:pt>
                <c:pt idx="2">
                  <c:v>4.0099999999999997E-2</c:v>
                </c:pt>
                <c:pt idx="3">
                  <c:v>4.7100000000000003E-2</c:v>
                </c:pt>
                <c:pt idx="4">
                  <c:v>3.4700000000000002E-2</c:v>
                </c:pt>
                <c:pt idx="5">
                  <c:v>6.1999999999999998E-3</c:v>
                </c:pt>
                <c:pt idx="6">
                  <c:v>1.8100000000000002E-2</c:v>
                </c:pt>
                <c:pt idx="7">
                  <c:v>3.0000000000000002E-2</c:v>
                </c:pt>
                <c:pt idx="8">
                  <c:v>4.19E-2</c:v>
                </c:pt>
              </c:numCache>
            </c:numRef>
          </c:xVal>
          <c:yVal>
            <c:numRef>
              <c:f>'まとめ_Joback(Tb_Tc～ΣTck)'!$F$417:$F$425</c:f>
              <c:numCache>
                <c:formatCode>0.0000_ </c:formatCode>
                <c:ptCount val="9"/>
                <c:pt idx="0">
                  <c:v>0.59385106382978725</c:v>
                </c:pt>
                <c:pt idx="1">
                  <c:v>0.61753507014028053</c:v>
                </c:pt>
                <c:pt idx="2">
                  <c:v>0.61725646123260436</c:v>
                </c:pt>
                <c:pt idx="3">
                  <c:v>0.63752345215759854</c:v>
                </c:pt>
                <c:pt idx="4">
                  <c:v>0.61605172413793108</c:v>
                </c:pt>
                <c:pt idx="5">
                  <c:v>0.60183566433566438</c:v>
                </c:pt>
                <c:pt idx="6">
                  <c:v>0.60044715447154473</c:v>
                </c:pt>
                <c:pt idx="7">
                  <c:v>0.60016374269005845</c:v>
                </c:pt>
                <c:pt idx="8">
                  <c:v>0.60010752688172042</c:v>
                </c:pt>
              </c:numCache>
            </c:numRef>
          </c:yVal>
          <c:smooth val="0"/>
        </c:ser>
        <c:ser>
          <c:idx val="13"/>
          <c:order val="12"/>
          <c:tx>
            <c:v>O-compound</c:v>
          </c:tx>
          <c:spPr>
            <a:ln w="28575">
              <a:noFill/>
            </a:ln>
          </c:spPr>
          <c:xVal>
            <c:numRef>
              <c:f>'まとめ_Joback(Tb_Tc～ΣTck)'!$D$427:$D$441</c:f>
              <c:numCache>
                <c:formatCode>0.0000_ </c:formatCode>
                <c:ptCount val="15"/>
                <c:pt idx="0">
                  <c:v>0.121</c:v>
                </c:pt>
                <c:pt idx="1">
                  <c:v>0.15129999999999999</c:v>
                </c:pt>
                <c:pt idx="2">
                  <c:v>0.2823</c:v>
                </c:pt>
                <c:pt idx="3">
                  <c:v>4.2599999999999999E-2</c:v>
                </c:pt>
                <c:pt idx="4">
                  <c:v>4.9799999999999997E-2</c:v>
                </c:pt>
                <c:pt idx="5">
                  <c:v>5.96E-2</c:v>
                </c:pt>
                <c:pt idx="6">
                  <c:v>5.96E-2</c:v>
                </c:pt>
                <c:pt idx="7">
                  <c:v>9.9599999999999994E-2</c:v>
                </c:pt>
                <c:pt idx="8">
                  <c:v>0.2165</c:v>
                </c:pt>
                <c:pt idx="9">
                  <c:v>0.2165</c:v>
                </c:pt>
                <c:pt idx="10">
                  <c:v>6.2800000000000009E-2</c:v>
                </c:pt>
                <c:pt idx="11">
                  <c:v>6.6100000000000006E-2</c:v>
                </c:pt>
                <c:pt idx="12">
                  <c:v>7.8399999999999997E-2</c:v>
                </c:pt>
                <c:pt idx="13">
                  <c:v>6.8400000000000002E-2</c:v>
                </c:pt>
                <c:pt idx="14">
                  <c:v>0.14979999999999999</c:v>
                </c:pt>
              </c:numCache>
            </c:numRef>
          </c:xVal>
          <c:yVal>
            <c:numRef>
              <c:f>'まとめ_Joback(Tb_Tc～ΣTck)'!$F$427:$F$441</c:f>
              <c:numCache>
                <c:formatCode>0.0000_ </c:formatCode>
                <c:ptCount val="15"/>
                <c:pt idx="0">
                  <c:v>0.68100660066006602</c:v>
                </c:pt>
                <c:pt idx="1">
                  <c:v>0.69214527027027029</c:v>
                </c:pt>
                <c:pt idx="2">
                  <c:v>0.76054590570719605</c:v>
                </c:pt>
                <c:pt idx="3">
                  <c:v>0.62111598490258091</c:v>
                </c:pt>
                <c:pt idx="4">
                  <c:v>0.6277674935209181</c:v>
                </c:pt>
                <c:pt idx="5">
                  <c:v>0.64489795918367343</c:v>
                </c:pt>
                <c:pt idx="6">
                  <c:v>0.63798977853492334</c:v>
                </c:pt>
                <c:pt idx="7">
                  <c:v>0.66694599627560514</c:v>
                </c:pt>
                <c:pt idx="9">
                  <c:v>0.71210059171597628</c:v>
                </c:pt>
                <c:pt idx="10">
                  <c:v>0.64008714596949889</c:v>
                </c:pt>
                <c:pt idx="11">
                  <c:v>0.65804469273743016</c:v>
                </c:pt>
                <c:pt idx="12">
                  <c:v>0.65633996937212857</c:v>
                </c:pt>
                <c:pt idx="13">
                  <c:v>0.64646917534027226</c:v>
                </c:pt>
              </c:numCache>
            </c:numRef>
          </c:yVal>
          <c:smooth val="0"/>
        </c:ser>
        <c:ser>
          <c:idx val="4"/>
          <c:order val="13"/>
          <c:tx>
            <c:v>NEW alcohol</c:v>
          </c:tx>
          <c:spPr>
            <a:ln w="28575">
              <a:noFill/>
            </a:ln>
          </c:spPr>
          <c:marker>
            <c:symbol val="circle"/>
            <c:size val="5"/>
            <c:spPr>
              <a:gradFill>
                <a:gsLst>
                  <a:gs pos="0">
                    <a:srgbClr val="D6B19C"/>
                  </a:gs>
                  <a:gs pos="30000">
                    <a:srgbClr val="D49E6C"/>
                  </a:gs>
                  <a:gs pos="70000">
                    <a:srgbClr val="A65528"/>
                  </a:gs>
                  <a:gs pos="100000">
                    <a:srgbClr val="663012"/>
                  </a:gs>
                </a:gsLst>
                <a:lin ang="5400000" scaled="0"/>
              </a:gradFill>
              <a:ln w="12700">
                <a:solidFill>
                  <a:schemeClr val="tx1"/>
                </a:solidFill>
              </a:ln>
            </c:spPr>
          </c:marker>
          <c:xVal>
            <c:numRef>
              <c:f>alcoholの改良!$E$5:$E$63</c:f>
              <c:numCache>
                <c:formatCode>0.0000_ </c:formatCode>
                <c:ptCount val="59"/>
                <c:pt idx="0">
                  <c:v>8.8200000000000001E-2</c:v>
                </c:pt>
                <c:pt idx="1">
                  <c:v>0.1071</c:v>
                </c:pt>
                <c:pt idx="2">
                  <c:v>0.126</c:v>
                </c:pt>
                <c:pt idx="3">
                  <c:v>0.1187</c:v>
                </c:pt>
                <c:pt idx="4">
                  <c:v>0.1449</c:v>
                </c:pt>
                <c:pt idx="5">
                  <c:v>0.1376</c:v>
                </c:pt>
                <c:pt idx="6">
                  <c:v>0.12309999999999999</c:v>
                </c:pt>
                <c:pt idx="7">
                  <c:v>0.1449</c:v>
                </c:pt>
                <c:pt idx="8">
                  <c:v>0.1638</c:v>
                </c:pt>
                <c:pt idx="9">
                  <c:v>0.1565</c:v>
                </c:pt>
                <c:pt idx="10">
                  <c:v>0.1565</c:v>
                </c:pt>
                <c:pt idx="11">
                  <c:v>0.14200000000000002</c:v>
                </c:pt>
                <c:pt idx="12">
                  <c:v>0.1565</c:v>
                </c:pt>
                <c:pt idx="13">
                  <c:v>0.1492</c:v>
                </c:pt>
                <c:pt idx="14">
                  <c:v>0.1827</c:v>
                </c:pt>
                <c:pt idx="15">
                  <c:v>0.1754</c:v>
                </c:pt>
                <c:pt idx="16">
                  <c:v>0.1754</c:v>
                </c:pt>
                <c:pt idx="17">
                  <c:v>0.1754</c:v>
                </c:pt>
                <c:pt idx="18">
                  <c:v>0.16089999999999999</c:v>
                </c:pt>
                <c:pt idx="19">
                  <c:v>0.1681</c:v>
                </c:pt>
                <c:pt idx="20">
                  <c:v>0.1754</c:v>
                </c:pt>
                <c:pt idx="21">
                  <c:v>0.1681</c:v>
                </c:pt>
                <c:pt idx="22">
                  <c:v>0.2016</c:v>
                </c:pt>
                <c:pt idx="23">
                  <c:v>0.1943</c:v>
                </c:pt>
                <c:pt idx="24">
                  <c:v>0.1943</c:v>
                </c:pt>
                <c:pt idx="25">
                  <c:v>0.13850000000000001</c:v>
                </c:pt>
                <c:pt idx="26">
                  <c:v>0.13119999999999998</c:v>
                </c:pt>
                <c:pt idx="27">
                  <c:v>0.13119999999999998</c:v>
                </c:pt>
                <c:pt idx="28">
                  <c:v>0.13119999999999998</c:v>
                </c:pt>
                <c:pt idx="29">
                  <c:v>0.13119999999999998</c:v>
                </c:pt>
                <c:pt idx="30">
                  <c:v>0.15739999999999998</c:v>
                </c:pt>
                <c:pt idx="31">
                  <c:v>0.15010000000000001</c:v>
                </c:pt>
                <c:pt idx="32">
                  <c:v>0.17629999999999996</c:v>
                </c:pt>
                <c:pt idx="33">
                  <c:v>0.19519999999999998</c:v>
                </c:pt>
                <c:pt idx="34">
                  <c:v>0.21410000000000001</c:v>
                </c:pt>
                <c:pt idx="35">
                  <c:v>0.23299999999999998</c:v>
                </c:pt>
                <c:pt idx="36">
                  <c:v>0.25189999999999996</c:v>
                </c:pt>
                <c:pt idx="37">
                  <c:v>0.27079999999999999</c:v>
                </c:pt>
                <c:pt idx="38">
                  <c:v>0.28969999999999996</c:v>
                </c:pt>
                <c:pt idx="39">
                  <c:v>0.30859999999999999</c:v>
                </c:pt>
                <c:pt idx="40">
                  <c:v>0.32750000000000001</c:v>
                </c:pt>
                <c:pt idx="41">
                  <c:v>0.34639999999999999</c:v>
                </c:pt>
                <c:pt idx="42">
                  <c:v>0.36529999999999996</c:v>
                </c:pt>
                <c:pt idx="43">
                  <c:v>0.1172</c:v>
                </c:pt>
                <c:pt idx="44">
                  <c:v>9.820000000000001E-2</c:v>
                </c:pt>
                <c:pt idx="45">
                  <c:v>9.9500000000000005E-2</c:v>
                </c:pt>
                <c:pt idx="46">
                  <c:v>9.9500000000000005E-2</c:v>
                </c:pt>
                <c:pt idx="47">
                  <c:v>9.9500000000000005E-2</c:v>
                </c:pt>
                <c:pt idx="48">
                  <c:v>0.11840000000000001</c:v>
                </c:pt>
                <c:pt idx="49">
                  <c:v>0.11840000000000001</c:v>
                </c:pt>
                <c:pt idx="50">
                  <c:v>0.11840000000000001</c:v>
                </c:pt>
                <c:pt idx="51">
                  <c:v>0.1197</c:v>
                </c:pt>
                <c:pt idx="52">
                  <c:v>0.1197</c:v>
                </c:pt>
                <c:pt idx="53">
                  <c:v>0.1197</c:v>
                </c:pt>
                <c:pt idx="54">
                  <c:v>0.1197</c:v>
                </c:pt>
                <c:pt idx="55">
                  <c:v>0.1197</c:v>
                </c:pt>
                <c:pt idx="56">
                  <c:v>0.1197</c:v>
                </c:pt>
                <c:pt idx="57">
                  <c:v>7.6200000000000004E-2</c:v>
                </c:pt>
                <c:pt idx="58">
                  <c:v>8.6199999999999999E-2</c:v>
                </c:pt>
              </c:numCache>
            </c:numRef>
          </c:xVal>
          <c:yVal>
            <c:numRef>
              <c:f>alcoholの改良!$G$5:$G$63</c:f>
              <c:numCache>
                <c:formatCode>0.0000_ </c:formatCode>
                <c:ptCount val="59"/>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pt idx="43">
                  <c:v>0.67919647771051184</c:v>
                </c:pt>
                <c:pt idx="44">
                  <c:v>0.66917482517482518</c:v>
                </c:pt>
                <c:pt idx="45">
                  <c:v>0.66538130733944956</c:v>
                </c:pt>
                <c:pt idx="46">
                  <c:v>0.67362902083038112</c:v>
                </c:pt>
                <c:pt idx="47">
                  <c:v>0.67440738112136267</c:v>
                </c:pt>
                <c:pt idx="48">
                  <c:v>0.67947368421052634</c:v>
                </c:pt>
                <c:pt idx="49">
                  <c:v>0.68388981636060098</c:v>
                </c:pt>
                <c:pt idx="50">
                  <c:v>0.68558068118369619</c:v>
                </c:pt>
                <c:pt idx="51">
                  <c:v>0.67796070835639177</c:v>
                </c:pt>
                <c:pt idx="52">
                  <c:v>0.68412945166760875</c:v>
                </c:pt>
                <c:pt idx="53">
                  <c:v>0.67643366619115552</c:v>
                </c:pt>
                <c:pt idx="54">
                  <c:v>0.68526993696903271</c:v>
                </c:pt>
                <c:pt idx="55">
                  <c:v>0.69151760760201231</c:v>
                </c:pt>
                <c:pt idx="56">
                  <c:v>0.68508982883010328</c:v>
                </c:pt>
                <c:pt idx="57">
                  <c:v>0.66745762711864409</c:v>
                </c:pt>
                <c:pt idx="58">
                  <c:v>0.66966049382716053</c:v>
                </c:pt>
              </c:numCache>
            </c:numRef>
          </c:yVal>
          <c:smooth val="0"/>
        </c:ser>
        <c:ser>
          <c:idx val="14"/>
          <c:order val="14"/>
          <c:tx>
            <c:v>NEW相関</c:v>
          </c:tx>
          <c:spPr>
            <a:ln w="19050">
              <a:solidFill>
                <a:schemeClr val="tx1"/>
              </a:solidFill>
            </a:ln>
          </c:spPr>
          <c:marker>
            <c:symbol val="none"/>
          </c:marker>
          <c:xVal>
            <c:numRef>
              <c:f>'Tb_TcのΣTckとの相関(相関式の簡易化)'!$I$6:$I$21</c:f>
              <c:numCache>
                <c:formatCode>General</c:formatCode>
                <c:ptCount val="16"/>
                <c:pt idx="0">
                  <c:v>-0.5</c:v>
                </c:pt>
                <c:pt idx="1">
                  <c:v>-0.4</c:v>
                </c:pt>
                <c:pt idx="2">
                  <c:v>-0.3</c:v>
                </c:pt>
                <c:pt idx="3">
                  <c:v>-0.2</c:v>
                </c:pt>
                <c:pt idx="4">
                  <c:v>-0.1</c:v>
                </c:pt>
                <c:pt idx="5">
                  <c:v>0</c:v>
                </c:pt>
                <c:pt idx="6">
                  <c:v>0.1</c:v>
                </c:pt>
                <c:pt idx="7">
                  <c:v>0.2</c:v>
                </c:pt>
                <c:pt idx="8">
                  <c:v>0.3</c:v>
                </c:pt>
                <c:pt idx="9">
                  <c:v>0.4</c:v>
                </c:pt>
                <c:pt idx="10">
                  <c:v>0.5</c:v>
                </c:pt>
                <c:pt idx="11">
                  <c:v>0.6</c:v>
                </c:pt>
                <c:pt idx="12">
                  <c:v>0.7</c:v>
                </c:pt>
                <c:pt idx="13">
                  <c:v>0.8</c:v>
                </c:pt>
                <c:pt idx="14">
                  <c:v>0.9</c:v>
                </c:pt>
                <c:pt idx="15">
                  <c:v>1</c:v>
                </c:pt>
              </c:numCache>
            </c:numRef>
          </c:xVal>
          <c:yVal>
            <c:numRef>
              <c:f>'Tb_TcのΣTckとの相関(相関式の簡易化)'!$K$6:$K$21</c:f>
              <c:numCache>
                <c:formatCode>General</c:formatCode>
                <c:ptCount val="16"/>
                <c:pt idx="0">
                  <c:v>-1.511406249999999</c:v>
                </c:pt>
                <c:pt idx="1">
                  <c:v>-0.59415790275872549</c:v>
                </c:pt>
                <c:pt idx="2">
                  <c:v>-6.9999999999999951E-2</c:v>
                </c:pt>
                <c:pt idx="3">
                  <c:v>0.24698654463492953</c:v>
                </c:pt>
                <c:pt idx="4">
                  <c:v>0.44774691358024693</c:v>
                </c:pt>
                <c:pt idx="5">
                  <c:v>0.5798722033542244</c:v>
                </c:pt>
                <c:pt idx="6">
                  <c:v>0.66969179508538124</c:v>
                </c:pt>
                <c:pt idx="7">
                  <c:v>0.7324691358024692</c:v>
                </c:pt>
                <c:pt idx="8">
                  <c:v>0.77741210937500016</c:v>
                </c:pt>
                <c:pt idx="9">
                  <c:v>0.81026963278696384</c:v>
                </c:pt>
                <c:pt idx="10">
                  <c:v>0.83474013107757972</c:v>
                </c:pt>
                <c:pt idx="11">
                  <c:v>0.85326639605282351</c:v>
                </c:pt>
                <c:pt idx="12">
                  <c:v>0.86750000000000005</c:v>
                </c:pt>
                <c:pt idx="13">
                  <c:v>0.87858109532550743</c:v>
                </c:pt>
                <c:pt idx="14">
                  <c:v>0.88731165903968312</c:v>
                </c:pt>
                <c:pt idx="15">
                  <c:v>0.89426542215043547</c:v>
                </c:pt>
              </c:numCache>
            </c:numRef>
          </c:yVal>
          <c:smooth val="0"/>
        </c:ser>
        <c:ser>
          <c:idx val="15"/>
          <c:order val="15"/>
          <c:tx>
            <c:v>Joback相関</c:v>
          </c:tx>
          <c:spPr>
            <a:ln w="19050">
              <a:solidFill>
                <a:schemeClr val="accent6">
                  <a:lumMod val="75000"/>
                </a:schemeClr>
              </a:solidFill>
              <a:prstDash val="dash"/>
            </a:ln>
          </c:spPr>
          <c:marker>
            <c:symbol val="none"/>
          </c:marker>
          <c:xVal>
            <c:numRef>
              <c:f>'まとめ_Joback(Tb_Tc～ΣTck)'!$I$6:$I$26</c:f>
              <c:numCache>
                <c:formatCode>0.00_ </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'まとめ_Joback(Tb_Tc～ΣTck)'!$J$6:$J$26</c:f>
              <c:numCache>
                <c:formatCode>0.000_ </c:formatCode>
                <c:ptCount val="21"/>
                <c:pt idx="0">
                  <c:v>0.58399999999999996</c:v>
                </c:pt>
                <c:pt idx="1">
                  <c:v>0.62975000000000003</c:v>
                </c:pt>
                <c:pt idx="2">
                  <c:v>0.67049999999999998</c:v>
                </c:pt>
                <c:pt idx="3">
                  <c:v>0.70625000000000004</c:v>
                </c:pt>
                <c:pt idx="4">
                  <c:v>0.73699999999999988</c:v>
                </c:pt>
                <c:pt idx="5">
                  <c:v>0.76274999999999993</c:v>
                </c:pt>
                <c:pt idx="6">
                  <c:v>0.78349999999999997</c:v>
                </c:pt>
                <c:pt idx="7">
                  <c:v>0.79925000000000002</c:v>
                </c:pt>
                <c:pt idx="8">
                  <c:v>0.80999999999999994</c:v>
                </c:pt>
                <c:pt idx="9">
                  <c:v>0.81574999999999986</c:v>
                </c:pt>
                <c:pt idx="10">
                  <c:v>0.8165</c:v>
                </c:pt>
                <c:pt idx="11">
                  <c:v>0.81224999999999992</c:v>
                </c:pt>
                <c:pt idx="12">
                  <c:v>0.80299999999999983</c:v>
                </c:pt>
                <c:pt idx="13">
                  <c:v>0.78874999999999984</c:v>
                </c:pt>
                <c:pt idx="14">
                  <c:v>0.76950000000000007</c:v>
                </c:pt>
                <c:pt idx="15">
                  <c:v>0.74524999999999997</c:v>
                </c:pt>
                <c:pt idx="16">
                  <c:v>0.71599999999999975</c:v>
                </c:pt>
                <c:pt idx="17">
                  <c:v>0.68174999999999986</c:v>
                </c:pt>
                <c:pt idx="18">
                  <c:v>0.64249999999999985</c:v>
                </c:pt>
                <c:pt idx="19">
                  <c:v>0.59825000000000006</c:v>
                </c:pt>
                <c:pt idx="20">
                  <c:v>0.54899999999999993</c:v>
                </c:pt>
              </c:numCache>
            </c:numRef>
          </c:yVal>
          <c:smooth val="0"/>
        </c:ser>
        <c:dLbls>
          <c:showLegendKey val="0"/>
          <c:showVal val="0"/>
          <c:showCatName val="0"/>
          <c:showSerName val="0"/>
          <c:showPercent val="0"/>
          <c:showBubbleSize val="0"/>
        </c:dLbls>
        <c:axId val="111630592"/>
        <c:axId val="111645056"/>
      </c:scatterChart>
      <c:valAx>
        <c:axId val="111630592"/>
        <c:scaling>
          <c:orientation val="minMax"/>
          <c:max val="1"/>
        </c:scaling>
        <c:delete val="0"/>
        <c:axPos val="b"/>
        <c:majorGridlines/>
        <c:minorGridlines/>
        <c:title>
          <c:tx>
            <c:rich>
              <a:bodyPr/>
              <a:lstStyle/>
              <a:p>
                <a:pPr>
                  <a:defRPr/>
                </a:pPr>
                <a:r>
                  <a:rPr lang="en-US" altLang="ja-JP"/>
                  <a:t>ΣTck</a:t>
                </a:r>
                <a:endParaRPr lang="ja-JP" altLang="en-US"/>
              </a:p>
            </c:rich>
          </c:tx>
          <c:layout/>
          <c:overlay val="0"/>
        </c:title>
        <c:numFmt formatCode="0.0_ " sourceLinked="0"/>
        <c:majorTickMark val="out"/>
        <c:minorTickMark val="none"/>
        <c:tickLblPos val="nextTo"/>
        <c:crossAx val="111645056"/>
        <c:crosses val="autoZero"/>
        <c:crossBetween val="midCat"/>
      </c:valAx>
      <c:valAx>
        <c:axId val="111645056"/>
        <c:scaling>
          <c:orientation val="minMax"/>
          <c:min val="0.5"/>
        </c:scaling>
        <c:delete val="0"/>
        <c:axPos val="l"/>
        <c:majorGridlines/>
        <c:minorGridlines/>
        <c:title>
          <c:tx>
            <c:rich>
              <a:bodyPr/>
              <a:lstStyle/>
              <a:p>
                <a:pPr>
                  <a:defRPr/>
                </a:pPr>
                <a:r>
                  <a:rPr lang="en-US" altLang="en-US"/>
                  <a:t>Tb/Tc</a:t>
                </a:r>
              </a:p>
            </c:rich>
          </c:tx>
          <c:layout/>
          <c:overlay val="0"/>
        </c:title>
        <c:numFmt formatCode="0.0_ " sourceLinked="0"/>
        <c:majorTickMark val="out"/>
        <c:minorTickMark val="none"/>
        <c:tickLblPos val="nextTo"/>
        <c:crossAx val="111630592"/>
        <c:crosses val="autoZero"/>
        <c:crossBetween val="midCat"/>
        <c:majorUnit val="0.1"/>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20508070077643E-2"/>
          <c:y val="2.8638943089552085E-2"/>
          <c:w val="0.6393461500232096"/>
          <c:h val="0.86426736233970924"/>
        </c:manualLayout>
      </c:layout>
      <c:scatterChart>
        <c:scatterStyle val="lineMarker"/>
        <c:varyColors val="0"/>
        <c:ser>
          <c:idx val="0"/>
          <c:order val="0"/>
          <c:tx>
            <c:v>直鎖ＨＣ</c:v>
          </c:tx>
          <c:spPr>
            <a:ln w="28575">
              <a:noFill/>
            </a:ln>
          </c:spPr>
          <c:trendline>
            <c:trendlineType val="poly"/>
            <c:order val="2"/>
            <c:dispRSqr val="0"/>
            <c:dispEq val="0"/>
          </c:trendline>
          <c:xVal>
            <c:numRef>
              <c:f>'E:\6研究\Lydersen-Joback法の改良\0_Lydersen法のTc推算性の改良\[岩倉Tb09-17西海Tb_Tc総括.xlsx]Tb_Tc 総括'!$AG$62:$AG$163</c:f>
              <c:numCache>
                <c:formatCode>General</c:formatCode>
                <c:ptCount val="102"/>
                <c:pt idx="0">
                  <c:v>190.56</c:v>
                </c:pt>
                <c:pt idx="1">
                  <c:v>305.32</c:v>
                </c:pt>
                <c:pt idx="2">
                  <c:v>369.83</c:v>
                </c:pt>
                <c:pt idx="3">
                  <c:v>425.12</c:v>
                </c:pt>
                <c:pt idx="4">
                  <c:v>407.85</c:v>
                </c:pt>
                <c:pt idx="5">
                  <c:v>469.7</c:v>
                </c:pt>
                <c:pt idx="6">
                  <c:v>460.39</c:v>
                </c:pt>
                <c:pt idx="7">
                  <c:v>433.75</c:v>
                </c:pt>
                <c:pt idx="8">
                  <c:v>507.6</c:v>
                </c:pt>
                <c:pt idx="12">
                  <c:v>497.5</c:v>
                </c:pt>
                <c:pt idx="13">
                  <c:v>504.4</c:v>
                </c:pt>
                <c:pt idx="14">
                  <c:v>488.7</c:v>
                </c:pt>
                <c:pt idx="15">
                  <c:v>499.9</c:v>
                </c:pt>
                <c:pt idx="16">
                  <c:v>540.20000000000005</c:v>
                </c:pt>
                <c:pt idx="17">
                  <c:v>530.1</c:v>
                </c:pt>
                <c:pt idx="18">
                  <c:v>535.20000000000005</c:v>
                </c:pt>
                <c:pt idx="19">
                  <c:v>540.5</c:v>
                </c:pt>
                <c:pt idx="20">
                  <c:v>520.4</c:v>
                </c:pt>
                <c:pt idx="21">
                  <c:v>537.29999999999995</c:v>
                </c:pt>
                <c:pt idx="22">
                  <c:v>519.70000000000005</c:v>
                </c:pt>
                <c:pt idx="23">
                  <c:v>536.29999999999995</c:v>
                </c:pt>
                <c:pt idx="25">
                  <c:v>531.1</c:v>
                </c:pt>
                <c:pt idx="26">
                  <c:v>568.70000000000005</c:v>
                </c:pt>
                <c:pt idx="27">
                  <c:v>559.6</c:v>
                </c:pt>
                <c:pt idx="28">
                  <c:v>563.6</c:v>
                </c:pt>
                <c:pt idx="29">
                  <c:v>561.70000000000005</c:v>
                </c:pt>
                <c:pt idx="30">
                  <c:v>565.4</c:v>
                </c:pt>
                <c:pt idx="31">
                  <c:v>549.79999999999995</c:v>
                </c:pt>
                <c:pt idx="32">
                  <c:v>563.4</c:v>
                </c:pt>
                <c:pt idx="33">
                  <c:v>553.5</c:v>
                </c:pt>
                <c:pt idx="34">
                  <c:v>550</c:v>
                </c:pt>
                <c:pt idx="35">
                  <c:v>562</c:v>
                </c:pt>
                <c:pt idx="39">
                  <c:v>563.4</c:v>
                </c:pt>
                <c:pt idx="40">
                  <c:v>543.9</c:v>
                </c:pt>
                <c:pt idx="47">
                  <c:v>594.6</c:v>
                </c:pt>
                <c:pt idx="48">
                  <c:v>587</c:v>
                </c:pt>
                <c:pt idx="49">
                  <c:v>577.79999999999995</c:v>
                </c:pt>
                <c:pt idx="50">
                  <c:v>569.79999999999995</c:v>
                </c:pt>
                <c:pt idx="53">
                  <c:v>574.6</c:v>
                </c:pt>
                <c:pt idx="55">
                  <c:v>617.70000000000005</c:v>
                </c:pt>
                <c:pt idx="56">
                  <c:v>598.9</c:v>
                </c:pt>
                <c:pt idx="57">
                  <c:v>609.6</c:v>
                </c:pt>
                <c:pt idx="59">
                  <c:v>581.4</c:v>
                </c:pt>
                <c:pt idx="60">
                  <c:v>639</c:v>
                </c:pt>
                <c:pt idx="61">
                  <c:v>658</c:v>
                </c:pt>
                <c:pt idx="62">
                  <c:v>675</c:v>
                </c:pt>
                <c:pt idx="63">
                  <c:v>693</c:v>
                </c:pt>
                <c:pt idx="64">
                  <c:v>708</c:v>
                </c:pt>
                <c:pt idx="65">
                  <c:v>723</c:v>
                </c:pt>
                <c:pt idx="66">
                  <c:v>693</c:v>
                </c:pt>
                <c:pt idx="67">
                  <c:v>736</c:v>
                </c:pt>
                <c:pt idx="68">
                  <c:v>747</c:v>
                </c:pt>
                <c:pt idx="69">
                  <c:v>755</c:v>
                </c:pt>
                <c:pt idx="70">
                  <c:v>768</c:v>
                </c:pt>
                <c:pt idx="71">
                  <c:v>778</c:v>
                </c:pt>
                <c:pt idx="72">
                  <c:v>786</c:v>
                </c:pt>
                <c:pt idx="73">
                  <c:v>790</c:v>
                </c:pt>
                <c:pt idx="74">
                  <c:v>800</c:v>
                </c:pt>
                <c:pt idx="75">
                  <c:v>282.33999999999997</c:v>
                </c:pt>
                <c:pt idx="76">
                  <c:v>364.9</c:v>
                </c:pt>
                <c:pt idx="77">
                  <c:v>417.9</c:v>
                </c:pt>
                <c:pt idx="78">
                  <c:v>419.5</c:v>
                </c:pt>
                <c:pt idx="79">
                  <c:v>428.6</c:v>
                </c:pt>
                <c:pt idx="80">
                  <c:v>435.5</c:v>
                </c:pt>
                <c:pt idx="81">
                  <c:v>470</c:v>
                </c:pt>
                <c:pt idx="82">
                  <c:v>452.7</c:v>
                </c:pt>
                <c:pt idx="83">
                  <c:v>464.8</c:v>
                </c:pt>
                <c:pt idx="84">
                  <c:v>475</c:v>
                </c:pt>
                <c:pt idx="85">
                  <c:v>504</c:v>
                </c:pt>
                <c:pt idx="86">
                  <c:v>495</c:v>
                </c:pt>
                <c:pt idx="87">
                  <c:v>537.29999999999995</c:v>
                </c:pt>
                <c:pt idx="88">
                  <c:v>567</c:v>
                </c:pt>
                <c:pt idx="89">
                  <c:v>594</c:v>
                </c:pt>
                <c:pt idx="90">
                  <c:v>617</c:v>
                </c:pt>
                <c:pt idx="91">
                  <c:v>658</c:v>
                </c:pt>
                <c:pt idx="92">
                  <c:v>308.3</c:v>
                </c:pt>
                <c:pt idx="93">
                  <c:v>402.4</c:v>
                </c:pt>
                <c:pt idx="94">
                  <c:v>440</c:v>
                </c:pt>
                <c:pt idx="95">
                  <c:v>425</c:v>
                </c:pt>
                <c:pt idx="96">
                  <c:v>400.1</c:v>
                </c:pt>
                <c:pt idx="97">
                  <c:v>437.8</c:v>
                </c:pt>
                <c:pt idx="98">
                  <c:v>466.7</c:v>
                </c:pt>
                <c:pt idx="99">
                  <c:v>500.6</c:v>
                </c:pt>
                <c:pt idx="100">
                  <c:v>500.6</c:v>
                </c:pt>
                <c:pt idx="101">
                  <c:v>540.5</c:v>
                </c:pt>
              </c:numCache>
            </c:numRef>
          </c:xVal>
          <c:yVal>
            <c:numRef>
              <c:f>'E:\6研究\Lydersen-Joback法の改良\0_Lydersen法のTc推算性の改良\[岩倉Tb09-17西海Tb_Tc総括.xlsx]Tb_Tc 総括'!$AH$62:$AH$163</c:f>
              <c:numCache>
                <c:formatCode>General</c:formatCode>
                <c:ptCount val="102"/>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12">
                  <c:v>0.67015075376884414</c:v>
                </c:pt>
                <c:pt idx="13">
                  <c:v>0.66693100713719267</c:v>
                </c:pt>
                <c:pt idx="14">
                  <c:v>0.66067116840597506</c:v>
                </c:pt>
                <c:pt idx="15">
                  <c:v>0.662372474494899</c:v>
                </c:pt>
                <c:pt idx="16">
                  <c:v>0.68783783783783781</c:v>
                </c:pt>
                <c:pt idx="17">
                  <c:v>0.68511601584606674</c:v>
                </c:pt>
                <c:pt idx="18">
                  <c:v>0.68198804185351269</c:v>
                </c:pt>
                <c:pt idx="19">
                  <c:v>0.67831637372802955</c:v>
                </c:pt>
                <c:pt idx="20">
                  <c:v>0.67701767870868568</c:v>
                </c:pt>
                <c:pt idx="21">
                  <c:v>0.6754327191513122</c:v>
                </c:pt>
                <c:pt idx="22">
                  <c:v>0.68043101789493932</c:v>
                </c:pt>
                <c:pt idx="23">
                  <c:v>0.66975573373112074</c:v>
                </c:pt>
                <c:pt idx="25">
                  <c:v>0.66655996987384669</c:v>
                </c:pt>
                <c:pt idx="26">
                  <c:v>0.70128362933005095</c:v>
                </c:pt>
                <c:pt idx="27">
                  <c:v>0.69835596854896353</c:v>
                </c:pt>
                <c:pt idx="28">
                  <c:v>0.6956706884315117</c:v>
                </c:pt>
                <c:pt idx="29">
                  <c:v>0.69585187822681138</c:v>
                </c:pt>
                <c:pt idx="30">
                  <c:v>0.69276618323310934</c:v>
                </c:pt>
                <c:pt idx="31">
                  <c:v>0.69114223353946902</c:v>
                </c:pt>
                <c:pt idx="32">
                  <c:v>0.6900248491302805</c:v>
                </c:pt>
                <c:pt idx="33">
                  <c:v>0.69120144534778682</c:v>
                </c:pt>
                <c:pt idx="34">
                  <c:v>0.69501818181818176</c:v>
                </c:pt>
                <c:pt idx="35">
                  <c:v>0.68526690391459077</c:v>
                </c:pt>
                <c:pt idx="39">
                  <c:v>0.67978345757898473</c:v>
                </c:pt>
                <c:pt idx="40">
                  <c:v>0.68466629895201325</c:v>
                </c:pt>
                <c:pt idx="47">
                  <c:v>0.71303397241843258</c:v>
                </c:pt>
                <c:pt idx="48">
                  <c:v>0.70943781942078366</c:v>
                </c:pt>
                <c:pt idx="49">
                  <c:v>0.70261336102457606</c:v>
                </c:pt>
                <c:pt idx="50">
                  <c:v>0.69715689715689722</c:v>
                </c:pt>
                <c:pt idx="53">
                  <c:v>0.68820048729550987</c:v>
                </c:pt>
                <c:pt idx="55">
                  <c:v>0.72413793103448276</c:v>
                </c:pt>
                <c:pt idx="56">
                  <c:v>0.70779762898647525</c:v>
                </c:pt>
                <c:pt idx="57">
                  <c:v>0.70346128608923875</c:v>
                </c:pt>
                <c:pt idx="59">
                  <c:v>0.70624355005159967</c:v>
                </c:pt>
                <c:pt idx="60">
                  <c:v>0.73408450704225348</c:v>
                </c:pt>
                <c:pt idx="61">
                  <c:v>0.74389057750759879</c:v>
                </c:pt>
                <c:pt idx="62">
                  <c:v>0.75352592592592593</c:v>
                </c:pt>
                <c:pt idx="63">
                  <c:v>0.76011544011544008</c:v>
                </c:pt>
                <c:pt idx="64">
                  <c:v>0.76812146892655375</c:v>
                </c:pt>
                <c:pt idx="65">
                  <c:v>0.77452282157676355</c:v>
                </c:pt>
                <c:pt idx="66">
                  <c:v>0.75072150072150068</c:v>
                </c:pt>
                <c:pt idx="67">
                  <c:v>0.78065217391304342</c:v>
                </c:pt>
                <c:pt idx="68">
                  <c:v>0.78755020080321281</c:v>
                </c:pt>
                <c:pt idx="69">
                  <c:v>0.79780132450331132</c:v>
                </c:pt>
                <c:pt idx="70">
                  <c:v>0.80317708333333337</c:v>
                </c:pt>
                <c:pt idx="71">
                  <c:v>0.80931876606683806</c:v>
                </c:pt>
                <c:pt idx="72">
                  <c:v>0.81647582697201015</c:v>
                </c:pt>
                <c:pt idx="73">
                  <c:v>0.82702531645569621</c:v>
                </c:pt>
                <c:pt idx="74">
                  <c:v>0.83056250000000009</c:v>
                </c:pt>
                <c:pt idx="75">
                  <c:v>0.60005666926400791</c:v>
                </c:pt>
                <c:pt idx="76">
                  <c:v>0.61786790901616884</c:v>
                </c:pt>
                <c:pt idx="77">
                  <c:v>0.63709021296960999</c:v>
                </c:pt>
                <c:pt idx="78">
                  <c:v>0.63628128724672228</c:v>
                </c:pt>
                <c:pt idx="79">
                  <c:v>0.63936070928604749</c:v>
                </c:pt>
                <c:pt idx="80">
                  <c:v>0.63575200918484498</c:v>
                </c:pt>
                <c:pt idx="81">
                  <c:v>0.66319148936170214</c:v>
                </c:pt>
                <c:pt idx="82">
                  <c:v>0.64769162800971947</c:v>
                </c:pt>
                <c:pt idx="83">
                  <c:v>0.65212994836488813</c:v>
                </c:pt>
                <c:pt idx="84">
                  <c:v>0.65277894736842101</c:v>
                </c:pt>
                <c:pt idx="85">
                  <c:v>0.6679166666666666</c:v>
                </c:pt>
                <c:pt idx="86">
                  <c:v>0.66024242424242419</c:v>
                </c:pt>
                <c:pt idx="87">
                  <c:v>0.68265401079471444</c:v>
                </c:pt>
                <c:pt idx="88">
                  <c:v>0.69566137566137565</c:v>
                </c:pt>
                <c:pt idx="89">
                  <c:v>0.70712121212121204</c:v>
                </c:pt>
                <c:pt idx="90">
                  <c:v>0.7192058346839546</c:v>
                </c:pt>
                <c:pt idx="91">
                  <c:v>0.74004559270516712</c:v>
                </c:pt>
                <c:pt idx="92">
                  <c:v>0.61109309114498866</c:v>
                </c:pt>
                <c:pt idx="93">
                  <c:v>0.62157057654075554</c:v>
                </c:pt>
                <c:pt idx="94">
                  <c:v>0.63911363636363627</c:v>
                </c:pt>
                <c:pt idx="95">
                  <c:v>0.63204705882352941</c:v>
                </c:pt>
                <c:pt idx="96">
                  <c:v>0.62061984503874024</c:v>
                </c:pt>
                <c:pt idx="97">
                  <c:v>0.64070351758793964</c:v>
                </c:pt>
                <c:pt idx="98">
                  <c:v>0.65907435183201191</c:v>
                </c:pt>
                <c:pt idx="99">
                  <c:v>0.67321214542548935</c:v>
                </c:pt>
                <c:pt idx="100">
                  <c:v>0.67321214542548935</c:v>
                </c:pt>
                <c:pt idx="101">
                  <c:v>0.67924144310823309</c:v>
                </c:pt>
              </c:numCache>
            </c:numRef>
          </c:yVal>
          <c:smooth val="0"/>
        </c:ser>
        <c:ser>
          <c:idx val="1"/>
          <c:order val="1"/>
          <c:tx>
            <c:v>カルボン酸</c:v>
          </c:tx>
          <c:spPr>
            <a:ln w="28575">
              <a:noFill/>
            </a:ln>
          </c:spPr>
          <c:marker>
            <c:symbol val="square"/>
            <c:size val="7"/>
            <c:spPr>
              <a:solidFill>
                <a:schemeClr val="accent6">
                  <a:lumMod val="60000"/>
                  <a:lumOff val="40000"/>
                </a:schemeClr>
              </a:solidFill>
              <a:ln>
                <a:solidFill>
                  <a:schemeClr val="tx1"/>
                </a:solidFill>
              </a:ln>
            </c:spPr>
          </c:marker>
          <c:xVal>
            <c:numRef>
              <c:f>'E:\6研究\Lydersen-Joback法の改良\0_Lydersen法のTc推算性の改良\[岩倉Tb09-17西海Tb_Tc総括.xlsx]Tb_Tc 総括'!$AG$164:$AG$179</c:f>
              <c:numCache>
                <c:formatCode>General</c:formatCode>
                <c:ptCount val="16"/>
                <c:pt idx="0">
                  <c:v>604</c:v>
                </c:pt>
                <c:pt idx="1">
                  <c:v>624</c:v>
                </c:pt>
                <c:pt idx="2">
                  <c:v>643</c:v>
                </c:pt>
                <c:pt idx="3">
                  <c:v>662</c:v>
                </c:pt>
                <c:pt idx="4">
                  <c:v>629</c:v>
                </c:pt>
                <c:pt idx="5">
                  <c:v>695</c:v>
                </c:pt>
                <c:pt idx="8">
                  <c:v>675</c:v>
                </c:pt>
                <c:pt idx="9">
                  <c:v>679</c:v>
                </c:pt>
                <c:pt idx="10">
                  <c:v>605</c:v>
                </c:pt>
                <c:pt idx="11">
                  <c:v>711</c:v>
                </c:pt>
                <c:pt idx="12">
                  <c:v>726</c:v>
                </c:pt>
                <c:pt idx="13">
                  <c:v>605</c:v>
                </c:pt>
                <c:pt idx="14">
                  <c:v>711</c:v>
                </c:pt>
                <c:pt idx="15">
                  <c:v>726</c:v>
                </c:pt>
              </c:numCache>
            </c:numRef>
          </c:xVal>
          <c:yVal>
            <c:numRef>
              <c:f>'E:\6研究\Lydersen-Joback法の改良\0_Lydersen法のTc推算性の改良\[岩倉Tb09-17西海Tb_Tc総括.xlsx]Tb_Tc 総括'!$AH$164:$AH$179</c:f>
              <c:numCache>
                <c:formatCode>General</c:formatCode>
                <c:ptCount val="16"/>
                <c:pt idx="0">
                  <c:v>0.68594370860927156</c:v>
                </c:pt>
                <c:pt idx="1">
                  <c:v>0.70011217948717952</c:v>
                </c:pt>
                <c:pt idx="2">
                  <c:v>0.71432348367029552</c:v>
                </c:pt>
                <c:pt idx="3">
                  <c:v>0.72262839879154073</c:v>
                </c:pt>
                <c:pt idx="4">
                  <c:v>0.71491255961844202</c:v>
                </c:pt>
                <c:pt idx="5">
                  <c:v>0.73670503597122305</c:v>
                </c:pt>
                <c:pt idx="8">
                  <c:v>0.74171851851851855</c:v>
                </c:pt>
                <c:pt idx="9">
                  <c:v>0.72952871870397651</c:v>
                </c:pt>
                <c:pt idx="10">
                  <c:v>0.70672727272727276</c:v>
                </c:pt>
                <c:pt idx="11">
                  <c:v>0.74225035161744024</c:v>
                </c:pt>
                <c:pt idx="12">
                  <c:v>0.74644628099173549</c:v>
                </c:pt>
                <c:pt idx="13">
                  <c:v>0.70672727272727276</c:v>
                </c:pt>
                <c:pt idx="14">
                  <c:v>0.74225035161744024</c:v>
                </c:pt>
                <c:pt idx="15">
                  <c:v>0.74644628099173549</c:v>
                </c:pt>
              </c:numCache>
            </c:numRef>
          </c:yVal>
          <c:smooth val="0"/>
        </c:ser>
        <c:ser>
          <c:idx val="2"/>
          <c:order val="2"/>
          <c:tx>
            <c:v>エステル</c:v>
          </c:tx>
          <c:spPr>
            <a:ln w="28575">
              <a:noFill/>
            </a:ln>
          </c:spPr>
          <c:marker>
            <c:spPr>
              <a:ln>
                <a:solidFill>
                  <a:schemeClr val="tx1"/>
                </a:solidFill>
              </a:ln>
            </c:spPr>
          </c:marker>
          <c:trendline>
            <c:spPr>
              <a:ln w="19050">
                <a:solidFill>
                  <a:schemeClr val="tx1">
                    <a:shade val="95000"/>
                    <a:satMod val="105000"/>
                  </a:schemeClr>
                </a:solidFill>
                <a:prstDash val="sysDash"/>
              </a:ln>
            </c:spPr>
            <c:trendlineType val="linear"/>
            <c:dispRSqr val="0"/>
            <c:dispEq val="0"/>
          </c:trendline>
          <c:xVal>
            <c:numRef>
              <c:f>'E:\6研究\Lydersen-Joback法の改良\0_Lydersen法のTc推算性の改良\[岩倉Tb09-17西海Tb_Tc総括.xlsx]Tb_Tc 総括'!$AG$180:$AG$210</c:f>
              <c:numCache>
                <c:formatCode>General</c:formatCode>
                <c:ptCount val="31"/>
                <c:pt idx="0">
                  <c:v>487.2</c:v>
                </c:pt>
                <c:pt idx="1">
                  <c:v>506.8</c:v>
                </c:pt>
                <c:pt idx="2">
                  <c:v>508.5</c:v>
                </c:pt>
                <c:pt idx="3">
                  <c:v>557</c:v>
                </c:pt>
                <c:pt idx="4">
                  <c:v>530.6</c:v>
                </c:pt>
                <c:pt idx="5">
                  <c:v>523.20000000000005</c:v>
                </c:pt>
                <c:pt idx="6">
                  <c:v>538</c:v>
                </c:pt>
                <c:pt idx="7">
                  <c:v>570</c:v>
                </c:pt>
                <c:pt idx="8">
                  <c:v>588</c:v>
                </c:pt>
                <c:pt idx="9">
                  <c:v>600</c:v>
                </c:pt>
                <c:pt idx="10">
                  <c:v>589</c:v>
                </c:pt>
                <c:pt idx="11">
                  <c:v>599</c:v>
                </c:pt>
                <c:pt idx="12">
                  <c:v>611</c:v>
                </c:pt>
                <c:pt idx="13">
                  <c:v>609</c:v>
                </c:pt>
                <c:pt idx="14">
                  <c:v>611</c:v>
                </c:pt>
                <c:pt idx="15">
                  <c:v>602</c:v>
                </c:pt>
                <c:pt idx="16">
                  <c:v>619</c:v>
                </c:pt>
                <c:pt idx="17">
                  <c:v>554.4</c:v>
                </c:pt>
                <c:pt idx="18">
                  <c:v>546</c:v>
                </c:pt>
                <c:pt idx="19">
                  <c:v>540.79999999999995</c:v>
                </c:pt>
                <c:pt idx="20">
                  <c:v>549.4</c:v>
                </c:pt>
                <c:pt idx="21">
                  <c:v>551</c:v>
                </c:pt>
                <c:pt idx="22">
                  <c:v>567</c:v>
                </c:pt>
                <c:pt idx="23">
                  <c:v>566</c:v>
                </c:pt>
                <c:pt idx="24">
                  <c:v>578</c:v>
                </c:pt>
                <c:pt idx="25">
                  <c:v>553</c:v>
                </c:pt>
                <c:pt idx="26">
                  <c:v>579</c:v>
                </c:pt>
                <c:pt idx="27">
                  <c:v>561</c:v>
                </c:pt>
                <c:pt idx="28">
                  <c:v>576</c:v>
                </c:pt>
                <c:pt idx="29">
                  <c:v>578</c:v>
                </c:pt>
                <c:pt idx="30">
                  <c:v>610.6</c:v>
                </c:pt>
              </c:numCache>
            </c:numRef>
          </c:xVal>
          <c:yVal>
            <c:numRef>
              <c:f>'E:\6研究\Lydersen-Joback法の改良\0_Lydersen法のTc推算性の改良\[岩倉Tb09-17西海Tb_Tc総括.xlsx]Tb_Tc 総括'!$AH$180:$AH$210</c:f>
              <c:numCache>
                <c:formatCode>General</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3"/>
          <c:order val="3"/>
          <c:tx>
            <c:v>直鎖アルコール</c:v>
          </c:tx>
          <c:spPr>
            <a:ln w="28575">
              <a:noFill/>
            </a:ln>
          </c:spPr>
          <c:marker>
            <c:symbol val="circle"/>
            <c:size val="7"/>
            <c:spPr>
              <a:gradFill>
                <a:gsLst>
                  <a:gs pos="0">
                    <a:schemeClr val="accent2">
                      <a:lumMod val="60000"/>
                      <a:lumOff val="40000"/>
                    </a:schemeClr>
                  </a:gs>
                  <a:gs pos="69000">
                    <a:schemeClr val="accent1">
                      <a:tint val="44500"/>
                      <a:satMod val="160000"/>
                    </a:schemeClr>
                  </a:gs>
                  <a:gs pos="100000">
                    <a:schemeClr val="accent1">
                      <a:tint val="23500"/>
                      <a:satMod val="160000"/>
                    </a:schemeClr>
                  </a:gs>
                </a:gsLst>
                <a:lin ang="10800000" scaled="0"/>
              </a:gradFill>
              <a:ln>
                <a:solidFill>
                  <a:schemeClr val="tx1"/>
                </a:solidFill>
              </a:ln>
            </c:spPr>
          </c:marker>
          <c:trendline>
            <c:trendlineType val="poly"/>
            <c:order val="2"/>
            <c:dispRSqr val="0"/>
            <c:dispEq val="0"/>
          </c:trendline>
          <c:xVal>
            <c:numRef>
              <c:f>総括!$K$128:$K$170</c:f>
              <c:numCache>
                <c:formatCode>0.00_ </c:formatCode>
                <c:ptCount val="43"/>
                <c:pt idx="0" formatCode="General">
                  <c:v>512.64</c:v>
                </c:pt>
                <c:pt idx="1">
                  <c:v>513.91999999999996</c:v>
                </c:pt>
                <c:pt idx="2" formatCode="General">
                  <c:v>536.78</c:v>
                </c:pt>
                <c:pt idx="3" formatCode="General">
                  <c:v>508.3</c:v>
                </c:pt>
                <c:pt idx="4" formatCode="General">
                  <c:v>563.04999999999995</c:v>
                </c:pt>
                <c:pt idx="5" formatCode="General">
                  <c:v>547.78</c:v>
                </c:pt>
                <c:pt idx="6" formatCode="General">
                  <c:v>506.2</c:v>
                </c:pt>
                <c:pt idx="7" formatCode="General">
                  <c:v>536.04999999999995</c:v>
                </c:pt>
                <c:pt idx="8" formatCode="General">
                  <c:v>588.15</c:v>
                </c:pt>
                <c:pt idx="9" formatCode="General">
                  <c:v>560.29999999999995</c:v>
                </c:pt>
                <c:pt idx="10" formatCode="General">
                  <c:v>575.4</c:v>
                </c:pt>
                <c:pt idx="11" formatCode="General">
                  <c:v>545</c:v>
                </c:pt>
                <c:pt idx="12" formatCode="General">
                  <c:v>579.4</c:v>
                </c:pt>
                <c:pt idx="13" formatCode="General">
                  <c:v>556.1</c:v>
                </c:pt>
                <c:pt idx="14" formatCode="General">
                  <c:v>611.4</c:v>
                </c:pt>
                <c:pt idx="15" formatCode="General">
                  <c:v>586.20000000000005</c:v>
                </c:pt>
                <c:pt idx="16" formatCode="General">
                  <c:v>582.4</c:v>
                </c:pt>
                <c:pt idx="17" formatCode="General">
                  <c:v>604.4</c:v>
                </c:pt>
                <c:pt idx="18" formatCode="General">
                  <c:v>559.5</c:v>
                </c:pt>
                <c:pt idx="19" formatCode="General">
                  <c:v>576</c:v>
                </c:pt>
                <c:pt idx="20" formatCode="General">
                  <c:v>603.5</c:v>
                </c:pt>
                <c:pt idx="21" formatCode="General">
                  <c:v>574.5</c:v>
                </c:pt>
                <c:pt idx="22" formatCode="General">
                  <c:v>631.9</c:v>
                </c:pt>
                <c:pt idx="23" formatCode="General">
                  <c:v>608.29999999999995</c:v>
                </c:pt>
                <c:pt idx="24" formatCode="General">
                  <c:v>602.6</c:v>
                </c:pt>
                <c:pt idx="25" formatCode="General">
                  <c:v>652.5</c:v>
                </c:pt>
                <c:pt idx="26" formatCode="General">
                  <c:v>637</c:v>
                </c:pt>
                <c:pt idx="27" formatCode="General">
                  <c:v>628.5</c:v>
                </c:pt>
                <c:pt idx="28" formatCode="General">
                  <c:v>625.1</c:v>
                </c:pt>
                <c:pt idx="29" formatCode="General">
                  <c:v>640.5</c:v>
                </c:pt>
                <c:pt idx="30" formatCode="General">
                  <c:v>668.9</c:v>
                </c:pt>
                <c:pt idx="31" formatCode="General">
                  <c:v>649.6</c:v>
                </c:pt>
                <c:pt idx="32" formatCode="General">
                  <c:v>684.4</c:v>
                </c:pt>
                <c:pt idx="33" formatCode="General">
                  <c:v>705</c:v>
                </c:pt>
                <c:pt idx="34" formatCode="General">
                  <c:v>720</c:v>
                </c:pt>
                <c:pt idx="35" formatCode="General">
                  <c:v>734</c:v>
                </c:pt>
                <c:pt idx="36" formatCode="General">
                  <c:v>747</c:v>
                </c:pt>
                <c:pt idx="37" formatCode="General">
                  <c:v>759</c:v>
                </c:pt>
                <c:pt idx="38" formatCode="General">
                  <c:v>770</c:v>
                </c:pt>
                <c:pt idx="39" formatCode="General">
                  <c:v>780</c:v>
                </c:pt>
                <c:pt idx="40" formatCode="General">
                  <c:v>790</c:v>
                </c:pt>
                <c:pt idx="41" formatCode="General">
                  <c:v>799</c:v>
                </c:pt>
                <c:pt idx="42" formatCode="General">
                  <c:v>809</c:v>
                </c:pt>
              </c:numCache>
            </c:numRef>
          </c:xVal>
          <c:yVal>
            <c:numRef>
              <c:f>総括!$P$128:$P$170</c:f>
              <c:numCache>
                <c:formatCode>General</c:formatCode>
                <c:ptCount val="43"/>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numCache>
            </c:numRef>
          </c:yVal>
          <c:smooth val="0"/>
        </c:ser>
        <c:ser>
          <c:idx val="4"/>
          <c:order val="4"/>
          <c:tx>
            <c:v>cycloalkane</c:v>
          </c:tx>
          <c:spPr>
            <a:ln w="28575">
              <a:noFill/>
            </a:ln>
          </c:spPr>
          <c:marker>
            <c:symbol val="circle"/>
            <c:size val="6"/>
            <c:spPr>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a:ln w="12700">
                <a:solidFill>
                  <a:schemeClr val="tx1"/>
                </a:solidFill>
              </a:ln>
            </c:spPr>
          </c:marker>
          <c:trendline>
            <c:trendlineType val="linear"/>
            <c:dispRSqr val="0"/>
            <c:dispEq val="0"/>
          </c:trendline>
          <c:xVal>
            <c:numRef>
              <c:f>総括!$K$90:$K$100</c:f>
              <c:numCache>
                <c:formatCode>General</c:formatCode>
                <c:ptCount val="11"/>
                <c:pt idx="0" formatCode="0.00_ ">
                  <c:v>398.25</c:v>
                </c:pt>
                <c:pt idx="1">
                  <c:v>460</c:v>
                </c:pt>
                <c:pt idx="2">
                  <c:v>506.5</c:v>
                </c:pt>
                <c:pt idx="3">
                  <c:v>511.6</c:v>
                </c:pt>
                <c:pt idx="4">
                  <c:v>553.5</c:v>
                </c:pt>
                <c:pt idx="5">
                  <c:v>532.79</c:v>
                </c:pt>
                <c:pt idx="6">
                  <c:v>604.29999999999995</c:v>
                </c:pt>
                <c:pt idx="7">
                  <c:v>572.19000000000005</c:v>
                </c:pt>
                <c:pt idx="8">
                  <c:v>569.5</c:v>
                </c:pt>
                <c:pt idx="9">
                  <c:v>647.20000000000005</c:v>
                </c:pt>
                <c:pt idx="10">
                  <c:v>708</c:v>
                </c:pt>
              </c:numCache>
            </c:numRef>
          </c:xVal>
          <c:yVal>
            <c:numRef>
              <c:f>総括!$P$90:$P$100</c:f>
              <c:numCache>
                <c:formatCode>General</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5"/>
          <c:order val="5"/>
          <c:tx>
            <c:v>エーテル</c:v>
          </c:tx>
          <c:spPr>
            <a:ln w="28575">
              <a:noFill/>
            </a:ln>
          </c:spPr>
          <c:marker>
            <c:symbol val="diamond"/>
            <c:size val="7"/>
            <c:spPr>
              <a:gradFill flip="none" rotWithShape="1">
                <a:gsLst>
                  <a:gs pos="0">
                    <a:srgbClr val="FFF200"/>
                  </a:gs>
                  <a:gs pos="45000">
                    <a:srgbClr val="FF7A00"/>
                  </a:gs>
                  <a:gs pos="70000">
                    <a:srgbClr val="FF0300"/>
                  </a:gs>
                  <a:gs pos="100000">
                    <a:srgbClr val="4D0808"/>
                  </a:gs>
                </a:gsLst>
                <a:lin ang="5400000" scaled="0"/>
                <a:tileRect r="-100000" b="-100000"/>
              </a:gradFill>
              <a:ln w="12700">
                <a:solidFill>
                  <a:schemeClr val="tx1"/>
                </a:solidFill>
              </a:ln>
            </c:spPr>
          </c:marker>
          <c:xVal>
            <c:numRef>
              <c:f>総括!$K$188:$K$193</c:f>
              <c:numCache>
                <c:formatCode>General</c:formatCode>
                <c:ptCount val="6"/>
                <c:pt idx="0" formatCode="0.00_ ">
                  <c:v>400.1</c:v>
                </c:pt>
                <c:pt idx="1">
                  <c:v>437.8</c:v>
                </c:pt>
                <c:pt idx="2">
                  <c:v>466.7</c:v>
                </c:pt>
                <c:pt idx="3">
                  <c:v>500.6</c:v>
                </c:pt>
                <c:pt idx="4">
                  <c:v>500.6</c:v>
                </c:pt>
                <c:pt idx="5">
                  <c:v>540.5</c:v>
                </c:pt>
              </c:numCache>
            </c:numRef>
          </c:xVal>
          <c:yVal>
            <c:numRef>
              <c:f>総括!$P$188:$P$193</c:f>
              <c:numCache>
                <c:formatCode>General</c:formatCode>
                <c:ptCount val="6"/>
                <c:pt idx="0">
                  <c:v>0.62061984503874024</c:v>
                </c:pt>
                <c:pt idx="1">
                  <c:v>0.64070351758793964</c:v>
                </c:pt>
                <c:pt idx="2">
                  <c:v>0.65907435183201191</c:v>
                </c:pt>
                <c:pt idx="3">
                  <c:v>0.67321214542548935</c:v>
                </c:pt>
                <c:pt idx="4">
                  <c:v>0.67321214542548935</c:v>
                </c:pt>
                <c:pt idx="5">
                  <c:v>0.67924144310823309</c:v>
                </c:pt>
              </c:numCache>
            </c:numRef>
          </c:yVal>
          <c:smooth val="0"/>
        </c:ser>
        <c:ser>
          <c:idx val="6"/>
          <c:order val="6"/>
          <c:tx>
            <c:v>環状アルコール</c:v>
          </c:tx>
          <c:spPr>
            <a:ln w="28575">
              <a:noFill/>
            </a:ln>
          </c:spPr>
          <c:marker>
            <c:symbol val="triangle"/>
            <c:size val="7"/>
            <c:spPr>
              <a:solidFill>
                <a:schemeClr val="accent5">
                  <a:lumMod val="60000"/>
                  <a:lumOff val="40000"/>
                </a:schemeClr>
              </a:solidFill>
              <a:ln w="9525">
                <a:solidFill>
                  <a:schemeClr val="tx1"/>
                </a:solidFill>
              </a:ln>
            </c:spPr>
          </c:marker>
          <c:xVal>
            <c:numRef>
              <c:f>総括!$K$172:$K$186</c:f>
              <c:numCache>
                <c:formatCode>General</c:formatCode>
                <c:ptCount val="15"/>
                <c:pt idx="0">
                  <c:v>715</c:v>
                </c:pt>
                <c:pt idx="1">
                  <c:v>697.6</c:v>
                </c:pt>
                <c:pt idx="2">
                  <c:v>705.7</c:v>
                </c:pt>
                <c:pt idx="3">
                  <c:v>704.5</c:v>
                </c:pt>
                <c:pt idx="4">
                  <c:v>703</c:v>
                </c:pt>
                <c:pt idx="5">
                  <c:v>718.8</c:v>
                </c:pt>
                <c:pt idx="6">
                  <c:v>716.4</c:v>
                </c:pt>
                <c:pt idx="7">
                  <c:v>722.8</c:v>
                </c:pt>
                <c:pt idx="8">
                  <c:v>707.6</c:v>
                </c:pt>
                <c:pt idx="9">
                  <c:v>701</c:v>
                </c:pt>
                <c:pt idx="10">
                  <c:v>729.8</c:v>
                </c:pt>
                <c:pt idx="11">
                  <c:v>715.6</c:v>
                </c:pt>
                <c:pt idx="12">
                  <c:v>706.9</c:v>
                </c:pt>
                <c:pt idx="13">
                  <c:v>619.5</c:v>
                </c:pt>
                <c:pt idx="14">
                  <c:v>648</c:v>
                </c:pt>
              </c:numCache>
            </c:numRef>
          </c:xVal>
          <c:yVal>
            <c:numRef>
              <c:f>総括!$P$172:$P$186</c:f>
              <c:numCache>
                <c:formatCode>General</c:formatCode>
                <c:ptCount val="15"/>
                <c:pt idx="0">
                  <c:v>0.66917482517482518</c:v>
                </c:pt>
                <c:pt idx="1">
                  <c:v>0.66538130733944956</c:v>
                </c:pt>
                <c:pt idx="2">
                  <c:v>0.67362902083038112</c:v>
                </c:pt>
                <c:pt idx="3">
                  <c:v>0.67440738112136267</c:v>
                </c:pt>
                <c:pt idx="4">
                  <c:v>0.67947368421052634</c:v>
                </c:pt>
                <c:pt idx="5">
                  <c:v>0.68388981636060098</c:v>
                </c:pt>
                <c:pt idx="6">
                  <c:v>0.68558068118369619</c:v>
                </c:pt>
                <c:pt idx="7">
                  <c:v>0.67796070835639177</c:v>
                </c:pt>
                <c:pt idx="8">
                  <c:v>0.68412945166760875</c:v>
                </c:pt>
                <c:pt idx="9">
                  <c:v>0.67643366619115552</c:v>
                </c:pt>
                <c:pt idx="10">
                  <c:v>0.68526993696903271</c:v>
                </c:pt>
                <c:pt idx="11">
                  <c:v>0.69151760760201231</c:v>
                </c:pt>
                <c:pt idx="12">
                  <c:v>0.68508982883010328</c:v>
                </c:pt>
                <c:pt idx="13">
                  <c:v>0.66745762711864409</c:v>
                </c:pt>
                <c:pt idx="14">
                  <c:v>0.66966049382716053</c:v>
                </c:pt>
              </c:numCache>
            </c:numRef>
          </c:yVal>
          <c:smooth val="0"/>
        </c:ser>
        <c:ser>
          <c:idx val="8"/>
          <c:order val="7"/>
          <c:tx>
            <c:v>多環アレン</c:v>
          </c:tx>
          <c:spPr>
            <a:ln w="28575">
              <a:noFill/>
            </a:ln>
          </c:spPr>
          <c:xVal>
            <c:numRef>
              <c:f>総括!$K$388:$K$407</c:f>
              <c:numCache>
                <c:formatCode>General</c:formatCode>
                <c:ptCount val="20"/>
                <c:pt idx="0">
                  <c:v>708</c:v>
                </c:pt>
                <c:pt idx="1">
                  <c:v>857</c:v>
                </c:pt>
                <c:pt idx="2">
                  <c:v>883</c:v>
                </c:pt>
                <c:pt idx="3">
                  <c:v>908</c:v>
                </c:pt>
                <c:pt idx="4">
                  <c:v>773</c:v>
                </c:pt>
                <c:pt idx="5">
                  <c:v>760</c:v>
                </c:pt>
                <c:pt idx="6">
                  <c:v>748.4</c:v>
                </c:pt>
                <c:pt idx="7">
                  <c:v>772</c:v>
                </c:pt>
                <c:pt idx="8">
                  <c:v>761</c:v>
                </c:pt>
                <c:pt idx="9">
                  <c:v>784</c:v>
                </c:pt>
                <c:pt idx="10">
                  <c:v>775</c:v>
                </c:pt>
                <c:pt idx="11">
                  <c:v>869</c:v>
                </c:pt>
                <c:pt idx="12">
                  <c:v>869.3</c:v>
                </c:pt>
                <c:pt idx="13">
                  <c:v>684.9</c:v>
                </c:pt>
                <c:pt idx="15">
                  <c:v>687</c:v>
                </c:pt>
                <c:pt idx="16">
                  <c:v>694.1</c:v>
                </c:pt>
                <c:pt idx="17">
                  <c:v>695.3</c:v>
                </c:pt>
                <c:pt idx="18">
                  <c:v>716.4</c:v>
                </c:pt>
                <c:pt idx="19">
                  <c:v>711.2</c:v>
                </c:pt>
              </c:numCache>
            </c:numRef>
          </c:xVal>
          <c:yVal>
            <c:numRef>
              <c:f>総括!$P$388:$P$407</c:f>
              <c:numCache>
                <c:formatCode>General</c:formatCode>
                <c:ptCount val="20"/>
                <c:pt idx="1">
                  <c:v>0.70612602100350053</c:v>
                </c:pt>
                <c:pt idx="2">
                  <c:v>0.72044167610419019</c:v>
                </c:pt>
                <c:pt idx="3">
                  <c:v>0.71492290748898679</c:v>
                </c:pt>
                <c:pt idx="4">
                  <c:v>0.68335058214747735</c:v>
                </c:pt>
                <c:pt idx="7">
                  <c:v>0.67077720207253888</c:v>
                </c:pt>
                <c:pt idx="8">
                  <c:v>0.67568988173455979</c:v>
                </c:pt>
                <c:pt idx="9">
                  <c:v>0.68813775510204078</c:v>
                </c:pt>
                <c:pt idx="10">
                  <c:v>0.69032258064516128</c:v>
                </c:pt>
                <c:pt idx="11">
                  <c:v>0.70373993095512077</c:v>
                </c:pt>
                <c:pt idx="12">
                  <c:v>0.70676406303922701</c:v>
                </c:pt>
                <c:pt idx="13">
                  <c:v>0.6584902905533655</c:v>
                </c:pt>
                <c:pt idx="15">
                  <c:v>0.67018922852983986</c:v>
                </c:pt>
                <c:pt idx="16">
                  <c:v>0.66820342890073481</c:v>
                </c:pt>
                <c:pt idx="17">
                  <c:v>0.66805695383287789</c:v>
                </c:pt>
                <c:pt idx="18">
                  <c:v>0.66806253489670575</c:v>
                </c:pt>
                <c:pt idx="19">
                  <c:v>0.66802587176602923</c:v>
                </c:pt>
              </c:numCache>
            </c:numRef>
          </c:yVal>
          <c:smooth val="0"/>
        </c:ser>
        <c:ser>
          <c:idx val="7"/>
          <c:order val="8"/>
          <c:tx>
            <c:v>ケトン</c:v>
          </c:tx>
          <c:spPr>
            <a:ln w="28575">
              <a:noFill/>
            </a:ln>
          </c:spPr>
          <c:xVal>
            <c:numRef>
              <c:f>総括!$K$209:$K$217</c:f>
              <c:numCache>
                <c:formatCode>General</c:formatCode>
                <c:ptCount val="9"/>
                <c:pt idx="0">
                  <c:v>508.1</c:v>
                </c:pt>
                <c:pt idx="1">
                  <c:v>536.79999999999995</c:v>
                </c:pt>
                <c:pt idx="2">
                  <c:v>561.1</c:v>
                </c:pt>
                <c:pt idx="3">
                  <c:v>561.5</c:v>
                </c:pt>
                <c:pt idx="4">
                  <c:v>567.70000000000005</c:v>
                </c:pt>
                <c:pt idx="5">
                  <c:v>713</c:v>
                </c:pt>
                <c:pt idx="6">
                  <c:v>587</c:v>
                </c:pt>
                <c:pt idx="7">
                  <c:v>582.79999999999995</c:v>
                </c:pt>
                <c:pt idx="8">
                  <c:v>574.6</c:v>
                </c:pt>
              </c:numCache>
            </c:numRef>
          </c:xVal>
          <c:yVal>
            <c:numRef>
              <c:f>総括!$P$209:$P$217</c:f>
              <c:numCache>
                <c:formatCode>General</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9"/>
          <c:order val="9"/>
          <c:tx>
            <c:v>単環アレン</c:v>
          </c:tx>
          <c:spPr>
            <a:ln w="28575">
              <a:noFill/>
            </a:ln>
          </c:spPr>
          <c:marker>
            <c:spPr>
              <a:ln>
                <a:solidFill>
                  <a:schemeClr val="tx1"/>
                </a:solidFill>
              </a:ln>
            </c:spPr>
          </c:marker>
          <c:trendline>
            <c:trendlineType val="linear"/>
            <c:dispRSqr val="0"/>
            <c:dispEq val="0"/>
          </c:trendline>
          <c:xVal>
            <c:numRef>
              <c:f>総括!$K$366:$K$386</c:f>
              <c:numCache>
                <c:formatCode>General</c:formatCode>
                <c:ptCount val="21"/>
                <c:pt idx="0">
                  <c:v>562.04999999999995</c:v>
                </c:pt>
                <c:pt idx="1">
                  <c:v>591.75</c:v>
                </c:pt>
                <c:pt idx="2">
                  <c:v>694.25</c:v>
                </c:pt>
                <c:pt idx="3">
                  <c:v>617.15</c:v>
                </c:pt>
                <c:pt idx="4">
                  <c:v>630.29999999999995</c:v>
                </c:pt>
                <c:pt idx="5">
                  <c:v>617</c:v>
                </c:pt>
                <c:pt idx="6">
                  <c:v>616.20000000000005</c:v>
                </c:pt>
                <c:pt idx="7">
                  <c:v>613</c:v>
                </c:pt>
                <c:pt idx="8">
                  <c:v>638.35</c:v>
                </c:pt>
                <c:pt idx="9">
                  <c:v>631</c:v>
                </c:pt>
                <c:pt idx="10">
                  <c:v>640.20000000000005</c:v>
                </c:pt>
                <c:pt idx="11">
                  <c:v>664.5</c:v>
                </c:pt>
                <c:pt idx="12">
                  <c:v>649.1</c:v>
                </c:pt>
                <c:pt idx="13">
                  <c:v>637.29999999999995</c:v>
                </c:pt>
                <c:pt idx="14">
                  <c:v>660.5</c:v>
                </c:pt>
                <c:pt idx="15">
                  <c:v>650</c:v>
                </c:pt>
                <c:pt idx="16">
                  <c:v>657.9</c:v>
                </c:pt>
                <c:pt idx="17">
                  <c:v>652</c:v>
                </c:pt>
                <c:pt idx="18">
                  <c:v>676</c:v>
                </c:pt>
                <c:pt idx="19">
                  <c:v>650</c:v>
                </c:pt>
                <c:pt idx="20">
                  <c:v>679</c:v>
                </c:pt>
              </c:numCache>
            </c:numRef>
          </c:xVal>
          <c:yVal>
            <c:numRef>
              <c:f>総括!$P$366:$P$386</c:f>
              <c:numCache>
                <c:formatCode>General</c:formatCode>
                <c:ptCount val="21"/>
                <c:pt idx="0">
                  <c:v>0.62848501023040659</c:v>
                </c:pt>
                <c:pt idx="1">
                  <c:v>0.64856780735107733</c:v>
                </c:pt>
                <c:pt idx="3">
                  <c:v>0.66330713764886984</c:v>
                </c:pt>
                <c:pt idx="4">
                  <c:v>0.66252578137394891</c:v>
                </c:pt>
                <c:pt idx="5">
                  <c:v>0.66829821717990268</c:v>
                </c:pt>
                <c:pt idx="6">
                  <c:v>0.66785134696527093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numCache>
            </c:numRef>
          </c:yVal>
          <c:smooth val="0"/>
        </c:ser>
        <c:ser>
          <c:idx val="10"/>
          <c:order val="10"/>
          <c:tx>
            <c:v>鎖状含N化合物</c:v>
          </c:tx>
          <c:spPr>
            <a:ln w="28575">
              <a:noFill/>
            </a:ln>
          </c:spPr>
          <c:marker>
            <c:symbol val="square"/>
            <c:size val="5"/>
            <c:spPr>
              <a:ln>
                <a:solidFill>
                  <a:schemeClr val="tx1"/>
                </a:solidFill>
              </a:ln>
            </c:spPr>
          </c:marker>
          <c:xVal>
            <c:numRef>
              <c:f>総括!$K$409:$K$429</c:f>
              <c:numCache>
                <c:formatCode>General</c:formatCode>
                <c:ptCount val="21"/>
                <c:pt idx="0">
                  <c:v>630</c:v>
                </c:pt>
                <c:pt idx="1">
                  <c:v>430</c:v>
                </c:pt>
                <c:pt idx="2">
                  <c:v>456.4</c:v>
                </c:pt>
                <c:pt idx="3">
                  <c:v>437.2</c:v>
                </c:pt>
                <c:pt idx="4">
                  <c:v>497</c:v>
                </c:pt>
                <c:pt idx="5">
                  <c:v>471.8</c:v>
                </c:pt>
                <c:pt idx="6">
                  <c:v>433.3</c:v>
                </c:pt>
                <c:pt idx="7">
                  <c:v>526.79999999999995</c:v>
                </c:pt>
                <c:pt idx="8">
                  <c:v>496.6</c:v>
                </c:pt>
                <c:pt idx="9">
                  <c:v>528.5</c:v>
                </c:pt>
                <c:pt idx="10">
                  <c:v>641</c:v>
                </c:pt>
                <c:pt idx="11">
                  <c:v>602.29999999999995</c:v>
                </c:pt>
                <c:pt idx="12">
                  <c:v>680</c:v>
                </c:pt>
                <c:pt idx="13">
                  <c:v>550</c:v>
                </c:pt>
                <c:pt idx="14">
                  <c:v>535</c:v>
                </c:pt>
                <c:pt idx="15">
                  <c:v>405.4</c:v>
                </c:pt>
                <c:pt idx="16">
                  <c:v>653.01</c:v>
                </c:pt>
                <c:pt idx="17">
                  <c:v>180</c:v>
                </c:pt>
                <c:pt idx="18">
                  <c:v>309.60000000000002</c:v>
                </c:pt>
                <c:pt idx="19">
                  <c:v>782</c:v>
                </c:pt>
                <c:pt idx="20">
                  <c:v>803</c:v>
                </c:pt>
              </c:numCache>
            </c:numRef>
          </c:xVal>
          <c:yVal>
            <c:numRef>
              <c:f>総括!$P$409:$P$429</c:f>
              <c:numCache>
                <c:formatCode>General</c:formatCode>
                <c:ptCount val="2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5">
                  <c:v>0.59156388751850031</c:v>
                </c:pt>
                <c:pt idx="17">
                  <c:v>0.67433333333333334</c:v>
                </c:pt>
                <c:pt idx="18">
                  <c:v>0.59647932816537463</c:v>
                </c:pt>
              </c:numCache>
            </c:numRef>
          </c:yVal>
          <c:smooth val="0"/>
        </c:ser>
        <c:ser>
          <c:idx val="12"/>
          <c:order val="11"/>
          <c:tx>
            <c:v>非鎖状含N化合物</c:v>
          </c:tx>
          <c:spPr>
            <a:ln w="28575">
              <a:noFill/>
            </a:ln>
          </c:spPr>
          <c:marker>
            <c:symbol val="x"/>
            <c:size val="7"/>
            <c:spPr>
              <a:solidFill>
                <a:schemeClr val="accent1"/>
              </a:solidFill>
            </c:spPr>
          </c:marker>
          <c:trendline>
            <c:trendlineType val="linear"/>
            <c:dispRSqr val="0"/>
            <c:dispEq val="0"/>
          </c:trendline>
          <c:trendline>
            <c:trendlineType val="linear"/>
            <c:dispRSqr val="0"/>
            <c:dispEq val="0"/>
          </c:trendline>
          <c:xVal>
            <c:numRef>
              <c:f>総括!$K$432:$K$446</c:f>
              <c:numCache>
                <c:formatCode>General</c:formatCode>
                <c:ptCount val="15"/>
                <c:pt idx="0">
                  <c:v>590</c:v>
                </c:pt>
                <c:pt idx="1">
                  <c:v>588</c:v>
                </c:pt>
                <c:pt idx="2">
                  <c:v>639.70000000000005</c:v>
                </c:pt>
                <c:pt idx="3">
                  <c:v>661</c:v>
                </c:pt>
                <c:pt idx="4">
                  <c:v>620</c:v>
                </c:pt>
                <c:pt idx="5">
                  <c:v>699</c:v>
                </c:pt>
                <c:pt idx="6">
                  <c:v>621</c:v>
                </c:pt>
                <c:pt idx="7">
                  <c:v>645</c:v>
                </c:pt>
                <c:pt idx="8">
                  <c:v>645.70000000000005</c:v>
                </c:pt>
                <c:pt idx="9">
                  <c:v>655.4</c:v>
                </c:pt>
                <c:pt idx="10">
                  <c:v>647</c:v>
                </c:pt>
                <c:pt idx="11">
                  <c:v>644.20000000000005</c:v>
                </c:pt>
                <c:pt idx="12">
                  <c:v>623.79999999999995</c:v>
                </c:pt>
                <c:pt idx="13">
                  <c:v>683.8</c:v>
                </c:pt>
                <c:pt idx="14">
                  <c:v>667.2</c:v>
                </c:pt>
              </c:numCache>
            </c:numRef>
          </c:xVal>
          <c:yVal>
            <c:numRef>
              <c:f>総括!$P$432:$P$446</c:f>
              <c:numCache>
                <c:formatCode>General</c:formatCode>
                <c:ptCount val="15"/>
                <c:pt idx="0">
                  <c:v>0.62476271186440679</c:v>
                </c:pt>
                <c:pt idx="1">
                  <c:v>0.63664965986394562</c:v>
                </c:pt>
                <c:pt idx="2">
                  <c:v>0.62998280443958099</c:v>
                </c:pt>
                <c:pt idx="3">
                  <c:v>0.63808169440242057</c:v>
                </c:pt>
                <c:pt idx="4">
                  <c:v>0.62640322580645158</c:v>
                </c:pt>
                <c:pt idx="5">
                  <c:v>0.65403433476394857</c:v>
                </c:pt>
                <c:pt idx="6">
                  <c:v>0.64814814814814814</c:v>
                </c:pt>
                <c:pt idx="7">
                  <c:v>0.64694573643410846</c:v>
                </c:pt>
                <c:pt idx="8">
                  <c:v>0.64811832120179647</c:v>
                </c:pt>
                <c:pt idx="9">
                  <c:v>0.66264876411351847</c:v>
                </c:pt>
                <c:pt idx="10">
                  <c:v>0.66700154559505409</c:v>
                </c:pt>
                <c:pt idx="11">
                  <c:v>0.66771189071716852</c:v>
                </c:pt>
                <c:pt idx="12">
                  <c:v>0.66833921128566853</c:v>
                </c:pt>
                <c:pt idx="13">
                  <c:v>0.66143609242468571</c:v>
                </c:pt>
                <c:pt idx="14">
                  <c:v>0.66705635491606707</c:v>
                </c:pt>
              </c:numCache>
            </c:numRef>
          </c:yVal>
          <c:smooth val="0"/>
        </c:ser>
        <c:ser>
          <c:idx val="11"/>
          <c:order val="12"/>
          <c:tx>
            <c:v>含酸素化合物</c:v>
          </c:tx>
          <c:spPr>
            <a:ln w="28575">
              <a:noFill/>
            </a:ln>
          </c:spPr>
          <c:xVal>
            <c:numRef>
              <c:f>総括!$K$470:$K$489</c:f>
              <c:numCache>
                <c:formatCode>General</c:formatCode>
                <c:ptCount val="20"/>
                <c:pt idx="0">
                  <c:v>606</c:v>
                </c:pt>
                <c:pt idx="1">
                  <c:v>592</c:v>
                </c:pt>
                <c:pt idx="2">
                  <c:v>523.9</c:v>
                </c:pt>
                <c:pt idx="3">
                  <c:v>490.15</c:v>
                </c:pt>
                <c:pt idx="4">
                  <c:v>540.20000000000005</c:v>
                </c:pt>
                <c:pt idx="5">
                  <c:v>588</c:v>
                </c:pt>
                <c:pt idx="6">
                  <c:v>587</c:v>
                </c:pt>
                <c:pt idx="7">
                  <c:v>537</c:v>
                </c:pt>
                <c:pt idx="8">
                  <c:v>680</c:v>
                </c:pt>
                <c:pt idx="9">
                  <c:v>676</c:v>
                </c:pt>
                <c:pt idx="10">
                  <c:v>527.85</c:v>
                </c:pt>
                <c:pt idx="11">
                  <c:v>537</c:v>
                </c:pt>
                <c:pt idx="12">
                  <c:v>653</c:v>
                </c:pt>
                <c:pt idx="13">
                  <c:v>624.5</c:v>
                </c:pt>
                <c:pt idx="14">
                  <c:v>644</c:v>
                </c:pt>
                <c:pt idx="15">
                  <c:v>647.14</c:v>
                </c:pt>
                <c:pt idx="16">
                  <c:v>641.72</c:v>
                </c:pt>
                <c:pt idx="17">
                  <c:v>304.12</c:v>
                </c:pt>
                <c:pt idx="18">
                  <c:v>261.05</c:v>
                </c:pt>
                <c:pt idx="19">
                  <c:v>431.01</c:v>
                </c:pt>
              </c:numCache>
            </c:numRef>
          </c:xVal>
          <c:yVal>
            <c:numRef>
              <c:f>総括!$P$470:$P$489</c:f>
              <c:numCache>
                <c:formatCode>General</c:formatCode>
                <c:ptCount val="20"/>
                <c:pt idx="3">
                  <c:v>0.62111598490258091</c:v>
                </c:pt>
                <c:pt idx="4">
                  <c:v>0.6277674935209181</c:v>
                </c:pt>
                <c:pt idx="5">
                  <c:v>0.64489795918367343</c:v>
                </c:pt>
                <c:pt idx="6">
                  <c:v>0.63798977853492334</c:v>
                </c:pt>
                <c:pt idx="10">
                  <c:v>0.64008714596949889</c:v>
                </c:pt>
                <c:pt idx="11">
                  <c:v>0.65804469273743016</c:v>
                </c:pt>
                <c:pt idx="12">
                  <c:v>0.65633996937212857</c:v>
                </c:pt>
                <c:pt idx="13">
                  <c:v>0.64646917534027226</c:v>
                </c:pt>
                <c:pt idx="14">
                  <c:v>0.65181677018633533</c:v>
                </c:pt>
              </c:numCache>
            </c:numRef>
          </c:yVal>
          <c:smooth val="0"/>
        </c:ser>
        <c:dLbls>
          <c:showLegendKey val="0"/>
          <c:showVal val="0"/>
          <c:showCatName val="0"/>
          <c:showSerName val="0"/>
          <c:showPercent val="0"/>
          <c:showBubbleSize val="0"/>
        </c:dLbls>
        <c:axId val="114772224"/>
        <c:axId val="114778496"/>
      </c:scatterChart>
      <c:valAx>
        <c:axId val="114772224"/>
        <c:scaling>
          <c:orientation val="minMax"/>
          <c:max val="800"/>
          <c:min val="100"/>
        </c:scaling>
        <c:delete val="0"/>
        <c:axPos val="b"/>
        <c:majorGridlines/>
        <c:minorGridlines/>
        <c:title>
          <c:tx>
            <c:rich>
              <a:bodyPr/>
              <a:lstStyle/>
              <a:p>
                <a:pPr>
                  <a:defRPr/>
                </a:pPr>
                <a:r>
                  <a:rPr lang="en-US" altLang="en-US"/>
                  <a:t>Tc [K]</a:t>
                </a:r>
              </a:p>
            </c:rich>
          </c:tx>
          <c:layout/>
          <c:overlay val="0"/>
        </c:title>
        <c:numFmt formatCode="General" sourceLinked="1"/>
        <c:majorTickMark val="out"/>
        <c:minorTickMark val="none"/>
        <c:tickLblPos val="nextTo"/>
        <c:crossAx val="114778496"/>
        <c:crosses val="autoZero"/>
        <c:crossBetween val="midCat"/>
      </c:valAx>
      <c:valAx>
        <c:axId val="114778496"/>
        <c:scaling>
          <c:orientation val="minMax"/>
          <c:max val="0.85000000000000009"/>
          <c:min val="0.55000000000000004"/>
        </c:scaling>
        <c:delete val="0"/>
        <c:axPos val="l"/>
        <c:majorGridlines/>
        <c:title>
          <c:tx>
            <c:rich>
              <a:bodyPr/>
              <a:lstStyle/>
              <a:p>
                <a:pPr>
                  <a:defRPr/>
                </a:pPr>
                <a:r>
                  <a:rPr lang="en-US" altLang="en-US"/>
                  <a:t>Tb/Tc [-]</a:t>
                </a:r>
              </a:p>
            </c:rich>
          </c:tx>
          <c:layout/>
          <c:overlay val="0"/>
        </c:title>
        <c:numFmt formatCode="#,##0.00_);[Red]\(#,##0.00\)" sourceLinked="0"/>
        <c:majorTickMark val="out"/>
        <c:minorTickMark val="none"/>
        <c:tickLblPos val="nextTo"/>
        <c:crossAx val="114772224"/>
        <c:crosses val="autoZero"/>
        <c:crossBetween val="midCat"/>
        <c:majorUnit val="5.000000000000001E-2"/>
      </c:valAx>
    </c:plotArea>
    <c:legend>
      <c:legendPos val="r"/>
      <c:layout>
        <c:manualLayout>
          <c:xMode val="edge"/>
          <c:yMode val="edge"/>
          <c:x val="0.7602455299731834"/>
          <c:y val="6.0260981734483424E-2"/>
          <c:w val="0.23162086056918357"/>
          <c:h val="0.85581423427985936"/>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3246903623259"/>
          <c:y val="1.6425002829266185E-2"/>
          <c:w val="0.56987670427982395"/>
          <c:h val="0.84347736523474004"/>
        </c:manualLayout>
      </c:layout>
      <c:scatterChart>
        <c:scatterStyle val="lineMarker"/>
        <c:varyColors val="0"/>
        <c:ser>
          <c:idx val="0"/>
          <c:order val="0"/>
          <c:tx>
            <c:v>鎖状含N化合物</c:v>
          </c:tx>
          <c:spPr>
            <a:ln w="28575">
              <a:noFill/>
            </a:ln>
          </c:spPr>
          <c:xVal>
            <c:numRef>
              <c:f>'E:\6研究\Lydersen-Joback法の改良\0_Lydersen法のTc推算性の改良\[岩倉Tb09-17西海Tb_Tc総括.xlsx]Tb_Tc 総括'!$K$394:$K$414</c:f>
              <c:numCache>
                <c:formatCode>General</c:formatCode>
                <c:ptCount val="21"/>
                <c:pt idx="0">
                  <c:v>630</c:v>
                </c:pt>
                <c:pt idx="1">
                  <c:v>430</c:v>
                </c:pt>
                <c:pt idx="2">
                  <c:v>456.4</c:v>
                </c:pt>
                <c:pt idx="3">
                  <c:v>437.2</c:v>
                </c:pt>
                <c:pt idx="4">
                  <c:v>497</c:v>
                </c:pt>
                <c:pt idx="5">
                  <c:v>471.8</c:v>
                </c:pt>
                <c:pt idx="6">
                  <c:v>433.3</c:v>
                </c:pt>
                <c:pt idx="7">
                  <c:v>526.79999999999995</c:v>
                </c:pt>
                <c:pt idx="8">
                  <c:v>496.6</c:v>
                </c:pt>
                <c:pt idx="9">
                  <c:v>528.5</c:v>
                </c:pt>
                <c:pt idx="10">
                  <c:v>641</c:v>
                </c:pt>
                <c:pt idx="11">
                  <c:v>602.29999999999995</c:v>
                </c:pt>
                <c:pt idx="12">
                  <c:v>680</c:v>
                </c:pt>
                <c:pt idx="13">
                  <c:v>550</c:v>
                </c:pt>
                <c:pt idx="14">
                  <c:v>535</c:v>
                </c:pt>
                <c:pt idx="15">
                  <c:v>405.4</c:v>
                </c:pt>
                <c:pt idx="16">
                  <c:v>653.01</c:v>
                </c:pt>
                <c:pt idx="17">
                  <c:v>180</c:v>
                </c:pt>
                <c:pt idx="18">
                  <c:v>309.60000000000002</c:v>
                </c:pt>
                <c:pt idx="19">
                  <c:v>782</c:v>
                </c:pt>
                <c:pt idx="20">
                  <c:v>803</c:v>
                </c:pt>
              </c:numCache>
            </c:numRef>
          </c:xVal>
          <c:yVal>
            <c:numRef>
              <c:f>'E:\6研究\Lydersen-Joback法の改良\0_Lydersen法のTc推算性の改良\[岩倉Tb09-17西海Tb_Tc総括.xlsx]Tb_Tc 総括'!$P$394:$P$414</c:f>
              <c:numCache>
                <c:formatCode>General</c:formatCode>
                <c:ptCount val="2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5">
                  <c:v>0.59156388751850031</c:v>
                </c:pt>
                <c:pt idx="16">
                  <c:v>0.59210425567755465</c:v>
                </c:pt>
                <c:pt idx="17">
                  <c:v>0.67433333333333334</c:v>
                </c:pt>
                <c:pt idx="18">
                  <c:v>0.59647932816537463</c:v>
                </c:pt>
                <c:pt idx="19">
                  <c:v>0.65255754475703331</c:v>
                </c:pt>
                <c:pt idx="20">
                  <c:v>0.64302615193026158</c:v>
                </c:pt>
              </c:numCache>
            </c:numRef>
          </c:yVal>
          <c:smooth val="0"/>
        </c:ser>
        <c:ser>
          <c:idx val="3"/>
          <c:order val="1"/>
          <c:tx>
            <c:v>非鎖状含N化合物</c:v>
          </c:tx>
          <c:spPr>
            <a:ln w="28575">
              <a:noFill/>
            </a:ln>
          </c:spPr>
          <c:marker>
            <c:symbol val="circle"/>
            <c:size val="7"/>
            <c:spPr>
              <a:noFill/>
              <a:ln w="12700">
                <a:solidFill>
                  <a:schemeClr val="tx1"/>
                </a:solidFill>
              </a:ln>
            </c:spPr>
          </c:marker>
          <c:xVal>
            <c:numRef>
              <c:f>'E:\6研究\Lydersen-Joback法の改良\0_Lydersen法のTc推算性の改良\[岩倉Tb09-17西海Tb_Tc総括.xlsx]Tb_Tc 総括'!$K$416:$K$430</c:f>
              <c:numCache>
                <c:formatCode>General</c:formatCode>
                <c:ptCount val="15"/>
                <c:pt idx="0">
                  <c:v>590</c:v>
                </c:pt>
                <c:pt idx="1">
                  <c:v>588</c:v>
                </c:pt>
                <c:pt idx="2">
                  <c:v>639.70000000000005</c:v>
                </c:pt>
                <c:pt idx="3">
                  <c:v>661</c:v>
                </c:pt>
                <c:pt idx="4">
                  <c:v>620</c:v>
                </c:pt>
                <c:pt idx="5">
                  <c:v>699</c:v>
                </c:pt>
                <c:pt idx="6">
                  <c:v>621</c:v>
                </c:pt>
                <c:pt idx="7">
                  <c:v>645</c:v>
                </c:pt>
                <c:pt idx="8">
                  <c:v>645.70000000000005</c:v>
                </c:pt>
                <c:pt idx="9">
                  <c:v>655.4</c:v>
                </c:pt>
                <c:pt idx="10">
                  <c:v>647</c:v>
                </c:pt>
                <c:pt idx="11">
                  <c:v>644.20000000000005</c:v>
                </c:pt>
                <c:pt idx="12">
                  <c:v>623.79999999999995</c:v>
                </c:pt>
                <c:pt idx="13">
                  <c:v>683.8</c:v>
                </c:pt>
                <c:pt idx="14">
                  <c:v>667.2</c:v>
                </c:pt>
              </c:numCache>
            </c:numRef>
          </c:xVal>
          <c:yVal>
            <c:numRef>
              <c:f>'E:\6研究\Lydersen-Joback法の改良\0_Lydersen法のTc推算性の改良\[岩倉Tb09-17西海Tb_Tc総括.xlsx]Tb_Tc 総括'!$P$416:$P$430</c:f>
              <c:numCache>
                <c:formatCode>General</c:formatCode>
                <c:ptCount val="15"/>
                <c:pt idx="0">
                  <c:v>0.62476271186440679</c:v>
                </c:pt>
                <c:pt idx="1">
                  <c:v>0.63664965986394562</c:v>
                </c:pt>
                <c:pt idx="2">
                  <c:v>0.62998280443958099</c:v>
                </c:pt>
                <c:pt idx="3">
                  <c:v>0.63808169440242057</c:v>
                </c:pt>
                <c:pt idx="4">
                  <c:v>0.62640322580645158</c:v>
                </c:pt>
                <c:pt idx="5">
                  <c:v>0.65403433476394857</c:v>
                </c:pt>
                <c:pt idx="6">
                  <c:v>0.64814814814814814</c:v>
                </c:pt>
                <c:pt idx="7">
                  <c:v>0.64694573643410846</c:v>
                </c:pt>
                <c:pt idx="8">
                  <c:v>0.64811832120179647</c:v>
                </c:pt>
                <c:pt idx="9">
                  <c:v>0.66264876411351847</c:v>
                </c:pt>
                <c:pt idx="10">
                  <c:v>0.66700154559505409</c:v>
                </c:pt>
                <c:pt idx="11">
                  <c:v>0.66771189071716852</c:v>
                </c:pt>
                <c:pt idx="12">
                  <c:v>0.66833921128566853</c:v>
                </c:pt>
                <c:pt idx="13">
                  <c:v>0.66143609242468571</c:v>
                </c:pt>
                <c:pt idx="14">
                  <c:v>0.66705635491606707</c:v>
                </c:pt>
              </c:numCache>
            </c:numRef>
          </c:yVal>
          <c:smooth val="0"/>
        </c:ser>
        <c:ser>
          <c:idx val="2"/>
          <c:order val="2"/>
          <c:tx>
            <c:v>非鎖状</c:v>
          </c:tx>
          <c:spPr>
            <a:ln w="15875">
              <a:solidFill>
                <a:schemeClr val="tx1"/>
              </a:solidFill>
            </a:ln>
          </c:spPr>
          <c:marker>
            <c:symbol val="none"/>
          </c:marker>
          <c:trendline>
            <c:trendlineType val="linear"/>
            <c:dispRSqr val="0"/>
            <c:dispEq val="1"/>
            <c:trendlineLbl>
              <c:layout>
                <c:manualLayout>
                  <c:x val="0.21539242973654521"/>
                  <c:y val="0.11750525268631937"/>
                </c:manualLayout>
              </c:layout>
              <c:numFmt formatCode="0.000E+00" sourceLinked="0"/>
            </c:trendlineLbl>
          </c:trendline>
          <c:xVal>
            <c:numRef>
              <c:f>'E:\6研究\Lydersen-Joback法の改良\0_Lydersen法のTc推算性の改良\[岩倉Tb09-17西海Tb_Tc総括.xlsx]Tb_Tc 総括'!$AB$399:$AB$400</c:f>
              <c:numCache>
                <c:formatCode>General</c:formatCode>
                <c:ptCount val="2"/>
                <c:pt idx="0">
                  <c:v>400</c:v>
                </c:pt>
                <c:pt idx="1">
                  <c:v>800</c:v>
                </c:pt>
              </c:numCache>
            </c:numRef>
          </c:xVal>
          <c:yVal>
            <c:numRef>
              <c:f>'E:\6研究\Lydersen-Joback法の改良\0_Lydersen法のTc推算性の改良\[岩倉Tb09-17西海Tb_Tc総括.xlsx]Tb_Tc 総括'!$AC$399:$AC$400</c:f>
              <c:numCache>
                <c:formatCode>General</c:formatCode>
                <c:ptCount val="2"/>
                <c:pt idx="0">
                  <c:v>0.56299999999999994</c:v>
                </c:pt>
                <c:pt idx="1">
                  <c:v>0.71499999999999997</c:v>
                </c:pt>
              </c:numCache>
            </c:numRef>
          </c:yVal>
          <c:smooth val="0"/>
        </c:ser>
        <c:ser>
          <c:idx val="1"/>
          <c:order val="3"/>
          <c:tx>
            <c:v>鎖状</c:v>
          </c:tx>
          <c:spPr>
            <a:ln w="15875">
              <a:solidFill>
                <a:schemeClr val="tx1"/>
              </a:solidFill>
            </a:ln>
          </c:spPr>
          <c:marker>
            <c:symbol val="none"/>
          </c:marker>
          <c:trendline>
            <c:trendlineType val="linear"/>
            <c:dispRSqr val="0"/>
            <c:dispEq val="1"/>
            <c:trendlineLbl>
              <c:layout/>
              <c:numFmt formatCode="0.000E+00" sourceLinked="0"/>
            </c:trendlineLbl>
          </c:trendline>
          <c:xVal>
            <c:numRef>
              <c:f>'E:\6研究\Lydersen-Joback法の改良\0_Lydersen法のTc推算性の改良\[岩倉Tb09-17西海Tb_Tc総括.xlsx]Tb_Tc 総括'!$AB$395:$AB$396</c:f>
              <c:numCache>
                <c:formatCode>General</c:formatCode>
                <c:ptCount val="2"/>
                <c:pt idx="0">
                  <c:v>300</c:v>
                </c:pt>
                <c:pt idx="1">
                  <c:v>760</c:v>
                </c:pt>
              </c:numCache>
            </c:numRef>
          </c:xVal>
          <c:yVal>
            <c:numRef>
              <c:f>'E:\6研究\Lydersen-Joback法の改良\0_Lydersen法のTc推算性の改良\[岩倉Tb09-17西海Tb_Tc総括.xlsx]Tb_Tc 総括'!$AC$395:$AC$396</c:f>
              <c:numCache>
                <c:formatCode>General</c:formatCode>
                <c:ptCount val="2"/>
                <c:pt idx="0">
                  <c:v>0.57499999999999996</c:v>
                </c:pt>
                <c:pt idx="1">
                  <c:v>0.75</c:v>
                </c:pt>
              </c:numCache>
            </c:numRef>
          </c:yVal>
          <c:smooth val="0"/>
        </c:ser>
        <c:ser>
          <c:idx val="4"/>
          <c:order val="4"/>
          <c:tx>
            <c:v>多環アレン(参考まで２として相関）</c:v>
          </c:tx>
          <c:spPr>
            <a:ln w="28575">
              <a:noFill/>
            </a:ln>
          </c:spPr>
          <c:marker>
            <c:symbol val="star"/>
            <c:size val="6"/>
            <c:spPr>
              <a:solidFill>
                <a:srgbClr val="FFC000"/>
              </a:solidFill>
              <a:ln>
                <a:solidFill>
                  <a:schemeClr val="tx1"/>
                </a:solidFill>
              </a:ln>
            </c:spPr>
          </c:marker>
          <c:xVal>
            <c:numRef>
              <c:f>総括!$K$388:$K$407</c:f>
              <c:numCache>
                <c:formatCode>General</c:formatCode>
                <c:ptCount val="20"/>
                <c:pt idx="0">
                  <c:v>708</c:v>
                </c:pt>
                <c:pt idx="1">
                  <c:v>857</c:v>
                </c:pt>
                <c:pt idx="2">
                  <c:v>883</c:v>
                </c:pt>
                <c:pt idx="3">
                  <c:v>908</c:v>
                </c:pt>
                <c:pt idx="4">
                  <c:v>773</c:v>
                </c:pt>
                <c:pt idx="5">
                  <c:v>760</c:v>
                </c:pt>
                <c:pt idx="6">
                  <c:v>748.4</c:v>
                </c:pt>
                <c:pt idx="7">
                  <c:v>772</c:v>
                </c:pt>
                <c:pt idx="8">
                  <c:v>761</c:v>
                </c:pt>
                <c:pt idx="9">
                  <c:v>784</c:v>
                </c:pt>
                <c:pt idx="10">
                  <c:v>775</c:v>
                </c:pt>
                <c:pt idx="11">
                  <c:v>869</c:v>
                </c:pt>
                <c:pt idx="12">
                  <c:v>869.3</c:v>
                </c:pt>
                <c:pt idx="13">
                  <c:v>684.9</c:v>
                </c:pt>
                <c:pt idx="15">
                  <c:v>687</c:v>
                </c:pt>
                <c:pt idx="16">
                  <c:v>694.1</c:v>
                </c:pt>
                <c:pt idx="17">
                  <c:v>695.3</c:v>
                </c:pt>
                <c:pt idx="18">
                  <c:v>716.4</c:v>
                </c:pt>
                <c:pt idx="19">
                  <c:v>711.2</c:v>
                </c:pt>
              </c:numCache>
            </c:numRef>
          </c:xVal>
          <c:yVal>
            <c:numRef>
              <c:f>総括!$P$388:$P$407</c:f>
              <c:numCache>
                <c:formatCode>General</c:formatCode>
                <c:ptCount val="20"/>
                <c:pt idx="1">
                  <c:v>0.70612602100350053</c:v>
                </c:pt>
                <c:pt idx="2">
                  <c:v>0.72044167610419019</c:v>
                </c:pt>
                <c:pt idx="3">
                  <c:v>0.71492290748898679</c:v>
                </c:pt>
                <c:pt idx="4">
                  <c:v>0.68335058214747735</c:v>
                </c:pt>
                <c:pt idx="7">
                  <c:v>0.67077720207253888</c:v>
                </c:pt>
                <c:pt idx="8">
                  <c:v>0.67568988173455979</c:v>
                </c:pt>
                <c:pt idx="9">
                  <c:v>0.68813775510204078</c:v>
                </c:pt>
                <c:pt idx="10">
                  <c:v>0.69032258064516128</c:v>
                </c:pt>
                <c:pt idx="11">
                  <c:v>0.70373993095512077</c:v>
                </c:pt>
                <c:pt idx="12">
                  <c:v>0.70676406303922701</c:v>
                </c:pt>
                <c:pt idx="13">
                  <c:v>0.6584902905533655</c:v>
                </c:pt>
                <c:pt idx="15">
                  <c:v>0.67018922852983986</c:v>
                </c:pt>
                <c:pt idx="16">
                  <c:v>0.66820342890073481</c:v>
                </c:pt>
                <c:pt idx="17">
                  <c:v>0.66805695383287789</c:v>
                </c:pt>
                <c:pt idx="18">
                  <c:v>0.66806253489670575</c:v>
                </c:pt>
                <c:pt idx="19">
                  <c:v>0.66802587176602923</c:v>
                </c:pt>
              </c:numCache>
            </c:numRef>
          </c:yVal>
          <c:smooth val="0"/>
        </c:ser>
        <c:dLbls>
          <c:showLegendKey val="0"/>
          <c:showVal val="0"/>
          <c:showCatName val="0"/>
          <c:showSerName val="0"/>
          <c:showPercent val="0"/>
          <c:showBubbleSize val="0"/>
        </c:dLbls>
        <c:axId val="114916736"/>
        <c:axId val="114923392"/>
      </c:scatterChart>
      <c:valAx>
        <c:axId val="114916736"/>
        <c:scaling>
          <c:orientation val="minMax"/>
        </c:scaling>
        <c:delete val="0"/>
        <c:axPos val="b"/>
        <c:majorGridlines/>
        <c:minorGridlines/>
        <c:title>
          <c:tx>
            <c:rich>
              <a:bodyPr/>
              <a:lstStyle/>
              <a:p>
                <a:pPr>
                  <a:defRPr/>
                </a:pPr>
                <a:r>
                  <a:rPr lang="ja-JP" altLang="en-US"/>
                  <a:t>Ｔｃ　［Ｋ］</a:t>
                </a:r>
              </a:p>
            </c:rich>
          </c:tx>
          <c:layout/>
          <c:overlay val="0"/>
        </c:title>
        <c:numFmt formatCode="General" sourceLinked="1"/>
        <c:majorTickMark val="out"/>
        <c:minorTickMark val="none"/>
        <c:tickLblPos val="nextTo"/>
        <c:crossAx val="114923392"/>
        <c:crosses val="autoZero"/>
        <c:crossBetween val="midCat"/>
        <c:minorUnit val="40"/>
      </c:valAx>
      <c:valAx>
        <c:axId val="114923392"/>
        <c:scaling>
          <c:orientation val="minMax"/>
          <c:max val="0.75000000000000011"/>
          <c:min val="0.55000000000000004"/>
        </c:scaling>
        <c:delete val="0"/>
        <c:axPos val="l"/>
        <c:majorGridlines/>
        <c:minorGridlines/>
        <c:title>
          <c:tx>
            <c:rich>
              <a:bodyPr/>
              <a:lstStyle/>
              <a:p>
                <a:pPr>
                  <a:defRPr/>
                </a:pPr>
                <a:r>
                  <a:rPr lang="ja-JP" altLang="en-US"/>
                  <a:t>Ｔｂ／Ｔｃ　［－］</a:t>
                </a:r>
              </a:p>
            </c:rich>
          </c:tx>
          <c:layout/>
          <c:overlay val="0"/>
        </c:title>
        <c:numFmt formatCode="General" sourceLinked="1"/>
        <c:majorTickMark val="out"/>
        <c:minorTickMark val="none"/>
        <c:tickLblPos val="nextTo"/>
        <c:crossAx val="114916736"/>
        <c:crosses val="autoZero"/>
        <c:crossBetween val="midCat"/>
        <c:majorUnit val="5.000000000000001E-2"/>
        <c:minorUnit val="1.0000000000000002E-2"/>
      </c:valAx>
    </c:plotArea>
    <c:legend>
      <c:legendPos val="r"/>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直鎖HC・エーテル総括(C8-C10異性体の一部を除く）</c:v>
          </c:tx>
          <c:spPr>
            <a:ln w="28575">
              <a:noFill/>
            </a:ln>
          </c:spPr>
          <c:marker>
            <c:symbol val="square"/>
            <c:size val="5"/>
            <c:spPr>
              <a:solidFill>
                <a:srgbClr val="00B0F0"/>
              </a:solidFill>
              <a:ln>
                <a:solidFill>
                  <a:schemeClr val="tx1"/>
                </a:solidFill>
              </a:ln>
            </c:spPr>
          </c:marker>
          <c:trendline>
            <c:spPr>
              <a:ln w="19050"/>
            </c:spPr>
            <c:trendlineType val="poly"/>
            <c:order val="2"/>
            <c:intercept val="0.58400000000000007"/>
            <c:dispRSqr val="0"/>
            <c:dispEq val="0"/>
          </c:trendline>
          <c:xVal>
            <c:numRef>
              <c:f>'E:\6研究\Lydersen-Joback法の改良\0_Lydersen法のTc推算性の改良\[岩倉Tb09-17西海Tb_Tc総括.xlsx]Tb_Tc 総括'!$AG$62:$AG$163</c:f>
              <c:numCache>
                <c:formatCode>General</c:formatCode>
                <c:ptCount val="102"/>
                <c:pt idx="0">
                  <c:v>190.56</c:v>
                </c:pt>
                <c:pt idx="1">
                  <c:v>305.32</c:v>
                </c:pt>
                <c:pt idx="2">
                  <c:v>369.83</c:v>
                </c:pt>
                <c:pt idx="3">
                  <c:v>425.12</c:v>
                </c:pt>
                <c:pt idx="4">
                  <c:v>407.85</c:v>
                </c:pt>
                <c:pt idx="5">
                  <c:v>469.7</c:v>
                </c:pt>
                <c:pt idx="6">
                  <c:v>460.39</c:v>
                </c:pt>
                <c:pt idx="7">
                  <c:v>433.75</c:v>
                </c:pt>
                <c:pt idx="8">
                  <c:v>507.6</c:v>
                </c:pt>
                <c:pt idx="12">
                  <c:v>497.5</c:v>
                </c:pt>
                <c:pt idx="13">
                  <c:v>504.4</c:v>
                </c:pt>
                <c:pt idx="14">
                  <c:v>488.7</c:v>
                </c:pt>
                <c:pt idx="15">
                  <c:v>499.9</c:v>
                </c:pt>
                <c:pt idx="16">
                  <c:v>540.20000000000005</c:v>
                </c:pt>
                <c:pt idx="17">
                  <c:v>530.1</c:v>
                </c:pt>
                <c:pt idx="18">
                  <c:v>535.20000000000005</c:v>
                </c:pt>
                <c:pt idx="19">
                  <c:v>540.5</c:v>
                </c:pt>
                <c:pt idx="20">
                  <c:v>520.4</c:v>
                </c:pt>
                <c:pt idx="21">
                  <c:v>537.29999999999995</c:v>
                </c:pt>
                <c:pt idx="22">
                  <c:v>519.70000000000005</c:v>
                </c:pt>
                <c:pt idx="23">
                  <c:v>536.29999999999995</c:v>
                </c:pt>
                <c:pt idx="25">
                  <c:v>531.1</c:v>
                </c:pt>
                <c:pt idx="26">
                  <c:v>568.70000000000005</c:v>
                </c:pt>
                <c:pt idx="27">
                  <c:v>559.6</c:v>
                </c:pt>
                <c:pt idx="28">
                  <c:v>563.6</c:v>
                </c:pt>
                <c:pt idx="29">
                  <c:v>561.70000000000005</c:v>
                </c:pt>
                <c:pt idx="30">
                  <c:v>565.4</c:v>
                </c:pt>
                <c:pt idx="31">
                  <c:v>549.79999999999995</c:v>
                </c:pt>
                <c:pt idx="32">
                  <c:v>563.4</c:v>
                </c:pt>
                <c:pt idx="33">
                  <c:v>553.5</c:v>
                </c:pt>
                <c:pt idx="34">
                  <c:v>550</c:v>
                </c:pt>
                <c:pt idx="35">
                  <c:v>562</c:v>
                </c:pt>
                <c:pt idx="39">
                  <c:v>563.4</c:v>
                </c:pt>
                <c:pt idx="40">
                  <c:v>543.9</c:v>
                </c:pt>
                <c:pt idx="47">
                  <c:v>594.6</c:v>
                </c:pt>
                <c:pt idx="48">
                  <c:v>587</c:v>
                </c:pt>
                <c:pt idx="49">
                  <c:v>577.79999999999995</c:v>
                </c:pt>
                <c:pt idx="50">
                  <c:v>569.79999999999995</c:v>
                </c:pt>
                <c:pt idx="53">
                  <c:v>574.6</c:v>
                </c:pt>
                <c:pt idx="55">
                  <c:v>617.70000000000005</c:v>
                </c:pt>
                <c:pt idx="56">
                  <c:v>598.9</c:v>
                </c:pt>
                <c:pt idx="57">
                  <c:v>609.6</c:v>
                </c:pt>
                <c:pt idx="59">
                  <c:v>581.4</c:v>
                </c:pt>
                <c:pt idx="60">
                  <c:v>639</c:v>
                </c:pt>
                <c:pt idx="61">
                  <c:v>658</c:v>
                </c:pt>
                <c:pt idx="62">
                  <c:v>675</c:v>
                </c:pt>
                <c:pt idx="63">
                  <c:v>693</c:v>
                </c:pt>
                <c:pt idx="64">
                  <c:v>708</c:v>
                </c:pt>
                <c:pt idx="65">
                  <c:v>723</c:v>
                </c:pt>
                <c:pt idx="66">
                  <c:v>693</c:v>
                </c:pt>
                <c:pt idx="67">
                  <c:v>736</c:v>
                </c:pt>
                <c:pt idx="68">
                  <c:v>747</c:v>
                </c:pt>
                <c:pt idx="69">
                  <c:v>755</c:v>
                </c:pt>
                <c:pt idx="70">
                  <c:v>768</c:v>
                </c:pt>
                <c:pt idx="71">
                  <c:v>778</c:v>
                </c:pt>
                <c:pt idx="72">
                  <c:v>786</c:v>
                </c:pt>
                <c:pt idx="73">
                  <c:v>790</c:v>
                </c:pt>
                <c:pt idx="74">
                  <c:v>800</c:v>
                </c:pt>
                <c:pt idx="75">
                  <c:v>282.33999999999997</c:v>
                </c:pt>
                <c:pt idx="76">
                  <c:v>364.9</c:v>
                </c:pt>
                <c:pt idx="77">
                  <c:v>417.9</c:v>
                </c:pt>
                <c:pt idx="78">
                  <c:v>419.5</c:v>
                </c:pt>
                <c:pt idx="79">
                  <c:v>428.6</c:v>
                </c:pt>
                <c:pt idx="80">
                  <c:v>435.5</c:v>
                </c:pt>
                <c:pt idx="81">
                  <c:v>470</c:v>
                </c:pt>
                <c:pt idx="82">
                  <c:v>452.7</c:v>
                </c:pt>
                <c:pt idx="83">
                  <c:v>464.8</c:v>
                </c:pt>
                <c:pt idx="84">
                  <c:v>475</c:v>
                </c:pt>
                <c:pt idx="85">
                  <c:v>504</c:v>
                </c:pt>
                <c:pt idx="86">
                  <c:v>495</c:v>
                </c:pt>
                <c:pt idx="87">
                  <c:v>537.29999999999995</c:v>
                </c:pt>
                <c:pt idx="88">
                  <c:v>567</c:v>
                </c:pt>
                <c:pt idx="89">
                  <c:v>594</c:v>
                </c:pt>
                <c:pt idx="90">
                  <c:v>617</c:v>
                </c:pt>
                <c:pt idx="91">
                  <c:v>658</c:v>
                </c:pt>
                <c:pt idx="92">
                  <c:v>308.3</c:v>
                </c:pt>
                <c:pt idx="93">
                  <c:v>402.4</c:v>
                </c:pt>
                <c:pt idx="94">
                  <c:v>440</c:v>
                </c:pt>
                <c:pt idx="95">
                  <c:v>425</c:v>
                </c:pt>
                <c:pt idx="96">
                  <c:v>400.1</c:v>
                </c:pt>
                <c:pt idx="97">
                  <c:v>437.8</c:v>
                </c:pt>
                <c:pt idx="98">
                  <c:v>466.7</c:v>
                </c:pt>
                <c:pt idx="99">
                  <c:v>500.6</c:v>
                </c:pt>
                <c:pt idx="100">
                  <c:v>500.6</c:v>
                </c:pt>
                <c:pt idx="101">
                  <c:v>540.5</c:v>
                </c:pt>
              </c:numCache>
            </c:numRef>
          </c:xVal>
          <c:yVal>
            <c:numRef>
              <c:f>'E:\6研究\Lydersen-Joback法の改良\0_Lydersen法のTc推算性の改良\[岩倉Tb09-17西海Tb_Tc総括.xlsx]Tb_Tc 総括'!$AH$62:$AH$163</c:f>
              <c:numCache>
                <c:formatCode>General</c:formatCode>
                <c:ptCount val="102"/>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12">
                  <c:v>0.67015075376884414</c:v>
                </c:pt>
                <c:pt idx="13">
                  <c:v>0.66693100713719267</c:v>
                </c:pt>
                <c:pt idx="14">
                  <c:v>0.66067116840597506</c:v>
                </c:pt>
                <c:pt idx="15">
                  <c:v>0.662372474494899</c:v>
                </c:pt>
                <c:pt idx="16">
                  <c:v>0.68783783783783781</c:v>
                </c:pt>
                <c:pt idx="17">
                  <c:v>0.68511601584606674</c:v>
                </c:pt>
                <c:pt idx="18">
                  <c:v>0.68198804185351269</c:v>
                </c:pt>
                <c:pt idx="19">
                  <c:v>0.67831637372802955</c:v>
                </c:pt>
                <c:pt idx="20">
                  <c:v>0.67701767870868568</c:v>
                </c:pt>
                <c:pt idx="21">
                  <c:v>0.6754327191513122</c:v>
                </c:pt>
                <c:pt idx="22">
                  <c:v>0.68043101789493932</c:v>
                </c:pt>
                <c:pt idx="23">
                  <c:v>0.66975573373112074</c:v>
                </c:pt>
                <c:pt idx="25">
                  <c:v>0.66655996987384669</c:v>
                </c:pt>
                <c:pt idx="26">
                  <c:v>0.70128362933005095</c:v>
                </c:pt>
                <c:pt idx="27">
                  <c:v>0.69835596854896353</c:v>
                </c:pt>
                <c:pt idx="28">
                  <c:v>0.6956706884315117</c:v>
                </c:pt>
                <c:pt idx="29">
                  <c:v>0.69585187822681138</c:v>
                </c:pt>
                <c:pt idx="30">
                  <c:v>0.69276618323310934</c:v>
                </c:pt>
                <c:pt idx="31">
                  <c:v>0.69114223353946902</c:v>
                </c:pt>
                <c:pt idx="32">
                  <c:v>0.6900248491302805</c:v>
                </c:pt>
                <c:pt idx="33">
                  <c:v>0.69120144534778682</c:v>
                </c:pt>
                <c:pt idx="34">
                  <c:v>0.69501818181818176</c:v>
                </c:pt>
                <c:pt idx="35">
                  <c:v>0.68526690391459077</c:v>
                </c:pt>
                <c:pt idx="39">
                  <c:v>0.67978345757898473</c:v>
                </c:pt>
                <c:pt idx="40">
                  <c:v>0.68466629895201325</c:v>
                </c:pt>
                <c:pt idx="47">
                  <c:v>0.71303397241843258</c:v>
                </c:pt>
                <c:pt idx="48">
                  <c:v>0.70943781942078366</c:v>
                </c:pt>
                <c:pt idx="49">
                  <c:v>0.70261336102457606</c:v>
                </c:pt>
                <c:pt idx="50">
                  <c:v>0.69715689715689722</c:v>
                </c:pt>
                <c:pt idx="53">
                  <c:v>0.68820048729550987</c:v>
                </c:pt>
                <c:pt idx="55">
                  <c:v>0.72413793103448276</c:v>
                </c:pt>
                <c:pt idx="56">
                  <c:v>0.70779762898647525</c:v>
                </c:pt>
                <c:pt idx="57">
                  <c:v>0.70346128608923875</c:v>
                </c:pt>
                <c:pt idx="59">
                  <c:v>0.70624355005159967</c:v>
                </c:pt>
                <c:pt idx="60">
                  <c:v>0.73408450704225348</c:v>
                </c:pt>
                <c:pt idx="61">
                  <c:v>0.74389057750759879</c:v>
                </c:pt>
                <c:pt idx="62">
                  <c:v>0.75352592592592593</c:v>
                </c:pt>
                <c:pt idx="63">
                  <c:v>0.76011544011544008</c:v>
                </c:pt>
                <c:pt idx="64">
                  <c:v>0.76812146892655375</c:v>
                </c:pt>
                <c:pt idx="65">
                  <c:v>0.77452282157676355</c:v>
                </c:pt>
                <c:pt idx="66">
                  <c:v>0.75072150072150068</c:v>
                </c:pt>
                <c:pt idx="67">
                  <c:v>0.78065217391304342</c:v>
                </c:pt>
                <c:pt idx="68">
                  <c:v>0.78755020080321281</c:v>
                </c:pt>
                <c:pt idx="69">
                  <c:v>0.79780132450331132</c:v>
                </c:pt>
                <c:pt idx="70">
                  <c:v>0.80317708333333337</c:v>
                </c:pt>
                <c:pt idx="71">
                  <c:v>0.80931876606683806</c:v>
                </c:pt>
                <c:pt idx="72">
                  <c:v>0.81647582697201015</c:v>
                </c:pt>
                <c:pt idx="73">
                  <c:v>0.82702531645569621</c:v>
                </c:pt>
                <c:pt idx="74">
                  <c:v>0.83056250000000009</c:v>
                </c:pt>
                <c:pt idx="75">
                  <c:v>0.60005666926400791</c:v>
                </c:pt>
                <c:pt idx="76">
                  <c:v>0.61786790901616884</c:v>
                </c:pt>
                <c:pt idx="77">
                  <c:v>0.63709021296960999</c:v>
                </c:pt>
                <c:pt idx="78">
                  <c:v>0.63628128724672228</c:v>
                </c:pt>
                <c:pt idx="79">
                  <c:v>0.63936070928604749</c:v>
                </c:pt>
                <c:pt idx="80">
                  <c:v>0.63575200918484498</c:v>
                </c:pt>
                <c:pt idx="81">
                  <c:v>0.66319148936170214</c:v>
                </c:pt>
                <c:pt idx="82">
                  <c:v>0.64769162800971947</c:v>
                </c:pt>
                <c:pt idx="83">
                  <c:v>0.65212994836488813</c:v>
                </c:pt>
                <c:pt idx="84">
                  <c:v>0.65277894736842101</c:v>
                </c:pt>
                <c:pt idx="85">
                  <c:v>0.6679166666666666</c:v>
                </c:pt>
                <c:pt idx="86">
                  <c:v>0.66024242424242419</c:v>
                </c:pt>
                <c:pt idx="87">
                  <c:v>0.68265401079471444</c:v>
                </c:pt>
                <c:pt idx="88">
                  <c:v>0.69566137566137565</c:v>
                </c:pt>
                <c:pt idx="89">
                  <c:v>0.70712121212121204</c:v>
                </c:pt>
                <c:pt idx="90">
                  <c:v>0.7192058346839546</c:v>
                </c:pt>
                <c:pt idx="91">
                  <c:v>0.74004559270516712</c:v>
                </c:pt>
                <c:pt idx="92">
                  <c:v>0.61109309114498866</c:v>
                </c:pt>
                <c:pt idx="93">
                  <c:v>0.62157057654075554</c:v>
                </c:pt>
                <c:pt idx="94">
                  <c:v>0.63911363636363627</c:v>
                </c:pt>
                <c:pt idx="95">
                  <c:v>0.63204705882352941</c:v>
                </c:pt>
                <c:pt idx="96">
                  <c:v>0.62061984503874024</c:v>
                </c:pt>
                <c:pt idx="97">
                  <c:v>0.64070351758793964</c:v>
                </c:pt>
                <c:pt idx="98">
                  <c:v>0.65907435183201191</c:v>
                </c:pt>
                <c:pt idx="99">
                  <c:v>0.67321214542548935</c:v>
                </c:pt>
                <c:pt idx="100">
                  <c:v>0.67321214542548935</c:v>
                </c:pt>
                <c:pt idx="101">
                  <c:v>0.67924144310823309</c:v>
                </c:pt>
              </c:numCache>
            </c:numRef>
          </c:yVal>
          <c:smooth val="0"/>
        </c:ser>
        <c:ser>
          <c:idx val="1"/>
          <c:order val="1"/>
          <c:tx>
            <c:v>エーテル</c:v>
          </c:tx>
          <c:spPr>
            <a:ln w="28575">
              <a:noFill/>
            </a:ln>
          </c:spPr>
          <c:xVal>
            <c:numRef>
              <c:f>総括!$K$188:$K$193</c:f>
              <c:numCache>
                <c:formatCode>General</c:formatCode>
                <c:ptCount val="6"/>
                <c:pt idx="0" formatCode="0.00_ ">
                  <c:v>400.1</c:v>
                </c:pt>
                <c:pt idx="1">
                  <c:v>437.8</c:v>
                </c:pt>
                <c:pt idx="2">
                  <c:v>466.7</c:v>
                </c:pt>
                <c:pt idx="3">
                  <c:v>500.6</c:v>
                </c:pt>
                <c:pt idx="4">
                  <c:v>500.6</c:v>
                </c:pt>
                <c:pt idx="5">
                  <c:v>540.5</c:v>
                </c:pt>
              </c:numCache>
            </c:numRef>
          </c:xVal>
          <c:yVal>
            <c:numRef>
              <c:f>総括!$P$188:$P$193</c:f>
              <c:numCache>
                <c:formatCode>General</c:formatCode>
                <c:ptCount val="6"/>
                <c:pt idx="0">
                  <c:v>0.62061984503874024</c:v>
                </c:pt>
                <c:pt idx="1">
                  <c:v>0.64070351758793964</c:v>
                </c:pt>
                <c:pt idx="2">
                  <c:v>0.65907435183201191</c:v>
                </c:pt>
                <c:pt idx="3">
                  <c:v>0.67321214542548935</c:v>
                </c:pt>
                <c:pt idx="4">
                  <c:v>0.67321214542548935</c:v>
                </c:pt>
                <c:pt idx="5">
                  <c:v>0.67924144310823309</c:v>
                </c:pt>
              </c:numCache>
            </c:numRef>
          </c:yVal>
          <c:smooth val="0"/>
        </c:ser>
        <c:dLbls>
          <c:showLegendKey val="0"/>
          <c:showVal val="0"/>
          <c:showCatName val="0"/>
          <c:showSerName val="0"/>
          <c:showPercent val="0"/>
          <c:showBubbleSize val="0"/>
        </c:dLbls>
        <c:axId val="205492608"/>
        <c:axId val="205494912"/>
      </c:scatterChart>
      <c:valAx>
        <c:axId val="205492608"/>
        <c:scaling>
          <c:orientation val="minMax"/>
          <c:min val="100"/>
        </c:scaling>
        <c:delete val="0"/>
        <c:axPos val="b"/>
        <c:majorGridlines/>
        <c:minorGridlines/>
        <c:title>
          <c:tx>
            <c:rich>
              <a:bodyPr/>
              <a:lstStyle/>
              <a:p>
                <a:pPr>
                  <a:defRPr/>
                </a:pPr>
                <a:r>
                  <a:rPr lang="en-US" altLang="en-US"/>
                  <a:t>TC [K]</a:t>
                </a:r>
              </a:p>
            </c:rich>
          </c:tx>
          <c:layout/>
          <c:overlay val="0"/>
        </c:title>
        <c:numFmt formatCode="General" sourceLinked="1"/>
        <c:majorTickMark val="out"/>
        <c:minorTickMark val="none"/>
        <c:tickLblPos val="nextTo"/>
        <c:crossAx val="205494912"/>
        <c:crosses val="autoZero"/>
        <c:crossBetween val="midCat"/>
      </c:valAx>
      <c:valAx>
        <c:axId val="205494912"/>
        <c:scaling>
          <c:orientation val="minMax"/>
          <c:max val="0.85000000000000009"/>
          <c:min val="0.55000000000000004"/>
        </c:scaling>
        <c:delete val="0"/>
        <c:axPos val="l"/>
        <c:majorGridlines/>
        <c:minorGridlines/>
        <c:title>
          <c:tx>
            <c:rich>
              <a:bodyPr/>
              <a:lstStyle/>
              <a:p>
                <a:pPr>
                  <a:defRPr/>
                </a:pPr>
                <a:r>
                  <a:rPr lang="en-US" altLang="en-US"/>
                  <a:t>Tb/Tc [-]</a:t>
                </a:r>
              </a:p>
            </c:rich>
          </c:tx>
          <c:layout/>
          <c:overlay val="0"/>
        </c:title>
        <c:numFmt formatCode="General" sourceLinked="1"/>
        <c:majorTickMark val="out"/>
        <c:minorTickMark val="none"/>
        <c:tickLblPos val="nextTo"/>
        <c:crossAx val="205492608"/>
        <c:crosses val="autoZero"/>
        <c:crossBetween val="midCat"/>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5383580484934E-2"/>
          <c:y val="1.6786573877435446E-2"/>
          <c:w val="0.73836297350703017"/>
          <c:h val="0.89421998598722874"/>
        </c:manualLayout>
      </c:layout>
      <c:scatterChart>
        <c:scatterStyle val="lineMarker"/>
        <c:varyColors val="0"/>
        <c:ser>
          <c:idx val="0"/>
          <c:order val="0"/>
          <c:tx>
            <c:v>alkane</c:v>
          </c:tx>
          <c:spPr>
            <a:ln w="28575">
              <a:noFill/>
            </a:ln>
          </c:spPr>
          <c:marker>
            <c:symbol val="diamond"/>
            <c:size val="7"/>
            <c:spPr>
              <a:solidFill>
                <a:srgbClr val="00B050"/>
              </a:solidFill>
            </c:spPr>
          </c:marker>
          <c:xVal>
            <c:numRef>
              <c:f>'まとめ_Joback(Tb_Tc～ΣTck)'!$D$3:$D$73</c:f>
              <c:numCache>
                <c:formatCode>0.0000_ </c:formatCode>
                <c:ptCount val="71"/>
                <c:pt idx="0">
                  <c:v>1.41E-2</c:v>
                </c:pt>
                <c:pt idx="1">
                  <c:v>2.8199999999999999E-2</c:v>
                </c:pt>
                <c:pt idx="2">
                  <c:v>4.7100000000000003E-2</c:v>
                </c:pt>
                <c:pt idx="3">
                  <c:v>6.6000000000000003E-2</c:v>
                </c:pt>
                <c:pt idx="4">
                  <c:v>5.8700000000000002E-2</c:v>
                </c:pt>
                <c:pt idx="5">
                  <c:v>8.4900000000000003E-2</c:v>
                </c:pt>
                <c:pt idx="6">
                  <c:v>7.7600000000000002E-2</c:v>
                </c:pt>
                <c:pt idx="7">
                  <c:v>6.3100000000000003E-2</c:v>
                </c:pt>
                <c:pt idx="8">
                  <c:v>0.1038</c:v>
                </c:pt>
                <c:pt idx="9">
                  <c:v>9.6500000000000002E-2</c:v>
                </c:pt>
                <c:pt idx="10">
                  <c:v>9.6500000000000002E-2</c:v>
                </c:pt>
                <c:pt idx="11">
                  <c:v>7.9500000000000001E-2</c:v>
                </c:pt>
                <c:pt idx="12">
                  <c:v>8.9200000000000002E-2</c:v>
                </c:pt>
                <c:pt idx="13">
                  <c:v>0.1227</c:v>
                </c:pt>
                <c:pt idx="14">
                  <c:v>0.1154</c:v>
                </c:pt>
                <c:pt idx="15">
                  <c:v>0.1154</c:v>
                </c:pt>
                <c:pt idx="16">
                  <c:v>0.1154</c:v>
                </c:pt>
                <c:pt idx="17">
                  <c:v>0.1009</c:v>
                </c:pt>
                <c:pt idx="18">
                  <c:v>0.1081</c:v>
                </c:pt>
                <c:pt idx="19">
                  <c:v>0.1081</c:v>
                </c:pt>
                <c:pt idx="20">
                  <c:v>0.1009</c:v>
                </c:pt>
                <c:pt idx="21">
                  <c:v>9.3599999999999989E-2</c:v>
                </c:pt>
                <c:pt idx="22">
                  <c:v>0.1416</c:v>
                </c:pt>
                <c:pt idx="23">
                  <c:v>0.1343</c:v>
                </c:pt>
                <c:pt idx="24">
                  <c:v>0.1343</c:v>
                </c:pt>
                <c:pt idx="25">
                  <c:v>0.1343</c:v>
                </c:pt>
                <c:pt idx="26">
                  <c:v>0.1343</c:v>
                </c:pt>
                <c:pt idx="27">
                  <c:v>0.1198</c:v>
                </c:pt>
                <c:pt idx="28">
                  <c:v>0.127</c:v>
                </c:pt>
                <c:pt idx="29">
                  <c:v>0.127</c:v>
                </c:pt>
                <c:pt idx="30">
                  <c:v>0.127</c:v>
                </c:pt>
                <c:pt idx="31">
                  <c:v>0.1198</c:v>
                </c:pt>
                <c:pt idx="32">
                  <c:v>0.127</c:v>
                </c:pt>
                <c:pt idx="33">
                  <c:v>0.127</c:v>
                </c:pt>
                <c:pt idx="34">
                  <c:v>0.127</c:v>
                </c:pt>
                <c:pt idx="35">
                  <c:v>0.11249999999999999</c:v>
                </c:pt>
                <c:pt idx="36">
                  <c:v>0.11249999999999999</c:v>
                </c:pt>
                <c:pt idx="37">
                  <c:v>0.11249999999999999</c:v>
                </c:pt>
                <c:pt idx="38">
                  <c:v>0.1197</c:v>
                </c:pt>
                <c:pt idx="39">
                  <c:v>9.799999999999999E-2</c:v>
                </c:pt>
                <c:pt idx="40">
                  <c:v>0.1605</c:v>
                </c:pt>
                <c:pt idx="41">
                  <c:v>0.1532</c:v>
                </c:pt>
                <c:pt idx="42">
                  <c:v>0.13870000000000002</c:v>
                </c:pt>
                <c:pt idx="43">
                  <c:v>0.13139999999999999</c:v>
                </c:pt>
                <c:pt idx="44">
                  <c:v>0.11689999999999999</c:v>
                </c:pt>
                <c:pt idx="45">
                  <c:v>0.1241</c:v>
                </c:pt>
                <c:pt idx="46">
                  <c:v>0.11689999999999999</c:v>
                </c:pt>
                <c:pt idx="47">
                  <c:v>0.1241</c:v>
                </c:pt>
                <c:pt idx="48">
                  <c:v>0.1794</c:v>
                </c:pt>
                <c:pt idx="49">
                  <c:v>0.15029999999999999</c:v>
                </c:pt>
                <c:pt idx="50">
                  <c:v>0.15029999999999999</c:v>
                </c:pt>
                <c:pt idx="51">
                  <c:v>0.1358</c:v>
                </c:pt>
                <c:pt idx="52">
                  <c:v>0.1358</c:v>
                </c:pt>
                <c:pt idx="53">
                  <c:v>0.1983</c:v>
                </c:pt>
                <c:pt idx="54">
                  <c:v>0.2172</c:v>
                </c:pt>
                <c:pt idx="55">
                  <c:v>0.2361</c:v>
                </c:pt>
                <c:pt idx="56">
                  <c:v>0.255</c:v>
                </c:pt>
                <c:pt idx="57">
                  <c:v>0.27389999999999998</c:v>
                </c:pt>
                <c:pt idx="58">
                  <c:v>0.2928</c:v>
                </c:pt>
                <c:pt idx="59">
                  <c:v>0.22009999999999999</c:v>
                </c:pt>
                <c:pt idx="60">
                  <c:v>0.31169999999999998</c:v>
                </c:pt>
                <c:pt idx="61">
                  <c:v>0.3306</c:v>
                </c:pt>
                <c:pt idx="62">
                  <c:v>0.34950000000000003</c:v>
                </c:pt>
                <c:pt idx="63">
                  <c:v>0.36840000000000001</c:v>
                </c:pt>
                <c:pt idx="64">
                  <c:v>0.38729999999999998</c:v>
                </c:pt>
                <c:pt idx="65">
                  <c:v>0.40620000000000001</c:v>
                </c:pt>
                <c:pt idx="66">
                  <c:v>0.42510000000000003</c:v>
                </c:pt>
                <c:pt idx="67">
                  <c:v>0.44400000000000001</c:v>
                </c:pt>
              </c:numCache>
            </c:numRef>
          </c:xVal>
          <c:yVal>
            <c:numRef>
              <c:f>'まとめ_Joback(Tb_Tc～ΣTck)'!$F$3:$F$73</c:f>
              <c:numCache>
                <c:formatCode>0.0000_ </c:formatCode>
                <c:ptCount val="71"/>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9">
                  <c:v>0.67015075376884414</c:v>
                </c:pt>
                <c:pt idx="10">
                  <c:v>0.66693100713719267</c:v>
                </c:pt>
                <c:pt idx="11">
                  <c:v>0.66067116840597506</c:v>
                </c:pt>
                <c:pt idx="12">
                  <c:v>0.662372474494899</c:v>
                </c:pt>
                <c:pt idx="13">
                  <c:v>0.68783783783783781</c:v>
                </c:pt>
                <c:pt idx="14">
                  <c:v>0.68511601584606674</c:v>
                </c:pt>
                <c:pt idx="15">
                  <c:v>0.68198804185351269</c:v>
                </c:pt>
                <c:pt idx="16">
                  <c:v>0.67831637372802955</c:v>
                </c:pt>
                <c:pt idx="17">
                  <c:v>0.67701767870868568</c:v>
                </c:pt>
                <c:pt idx="18">
                  <c:v>0.6754327191513122</c:v>
                </c:pt>
                <c:pt idx="19">
                  <c:v>0.68043101789493932</c:v>
                </c:pt>
                <c:pt idx="20">
                  <c:v>0.66975573373112074</c:v>
                </c:pt>
                <c:pt idx="21">
                  <c:v>0.66655996987384669</c:v>
                </c:pt>
                <c:pt idx="22">
                  <c:v>0.70128362933005095</c:v>
                </c:pt>
                <c:pt idx="23">
                  <c:v>0.69835596854896353</c:v>
                </c:pt>
                <c:pt idx="24">
                  <c:v>0.6956706884315117</c:v>
                </c:pt>
                <c:pt idx="25">
                  <c:v>0.69585187822681138</c:v>
                </c:pt>
                <c:pt idx="26">
                  <c:v>0.69276618323310934</c:v>
                </c:pt>
                <c:pt idx="27">
                  <c:v>0.69114223353946902</c:v>
                </c:pt>
                <c:pt idx="28">
                  <c:v>0.6900248491302805</c:v>
                </c:pt>
                <c:pt idx="29">
                  <c:v>0.69120144534778682</c:v>
                </c:pt>
                <c:pt idx="30">
                  <c:v>0.69501818181818176</c:v>
                </c:pt>
                <c:pt idx="31">
                  <c:v>0.68526690391459077</c:v>
                </c:pt>
                <c:pt idx="32">
                  <c:v>0.68720112517580878</c:v>
                </c:pt>
                <c:pt idx="33">
                  <c:v>0.68573192239858904</c:v>
                </c:pt>
                <c:pt idx="34">
                  <c:v>0.67895923677363401</c:v>
                </c:pt>
                <c:pt idx="35">
                  <c:v>0.67978345757898473</c:v>
                </c:pt>
                <c:pt idx="36">
                  <c:v>0.68466629895201325</c:v>
                </c:pt>
                <c:pt idx="37">
                  <c:v>0.67640802092414998</c:v>
                </c:pt>
                <c:pt idx="38">
                  <c:v>0.68271234328094654</c:v>
                </c:pt>
                <c:pt idx="39">
                  <c:v>0.66826347305389222</c:v>
                </c:pt>
                <c:pt idx="40">
                  <c:v>0.71303397241843258</c:v>
                </c:pt>
                <c:pt idx="41">
                  <c:v>0.70943781942078366</c:v>
                </c:pt>
                <c:pt idx="42">
                  <c:v>0.70261336102457606</c:v>
                </c:pt>
                <c:pt idx="43">
                  <c:v>0.69715689715689722</c:v>
                </c:pt>
                <c:pt idx="44">
                  <c:v>0.67715602369980243</c:v>
                </c:pt>
                <c:pt idx="45">
                  <c:v>0.68530453855238738</c:v>
                </c:pt>
                <c:pt idx="46">
                  <c:v>0.68820048729550987</c:v>
                </c:pt>
                <c:pt idx="47">
                  <c:v>0.68309998352824897</c:v>
                </c:pt>
                <c:pt idx="48">
                  <c:v>0.72413793103448276</c:v>
                </c:pt>
                <c:pt idx="49">
                  <c:v>0.70779762898647525</c:v>
                </c:pt>
                <c:pt idx="50">
                  <c:v>0.70346128608923875</c:v>
                </c:pt>
                <c:pt idx="51">
                  <c:v>0.69576243980738361</c:v>
                </c:pt>
                <c:pt idx="52">
                  <c:v>0.70624355005159967</c:v>
                </c:pt>
                <c:pt idx="53">
                  <c:v>0.73408450704225348</c:v>
                </c:pt>
                <c:pt idx="54">
                  <c:v>0.74389057750759879</c:v>
                </c:pt>
                <c:pt idx="55">
                  <c:v>0.75352592592592593</c:v>
                </c:pt>
                <c:pt idx="56">
                  <c:v>0.76011544011544008</c:v>
                </c:pt>
                <c:pt idx="57">
                  <c:v>0.76812146892655375</c:v>
                </c:pt>
                <c:pt idx="58">
                  <c:v>0.77452282157676355</c:v>
                </c:pt>
                <c:pt idx="59">
                  <c:v>0.75072150072150068</c:v>
                </c:pt>
                <c:pt idx="60">
                  <c:v>0.78065217391304342</c:v>
                </c:pt>
                <c:pt idx="61">
                  <c:v>0.78755020080321281</c:v>
                </c:pt>
                <c:pt idx="62">
                  <c:v>0.79780132450331132</c:v>
                </c:pt>
                <c:pt idx="63">
                  <c:v>0.80317708333333337</c:v>
                </c:pt>
                <c:pt idx="64">
                  <c:v>0.80931876606683806</c:v>
                </c:pt>
                <c:pt idx="65">
                  <c:v>0.81647582697201015</c:v>
                </c:pt>
                <c:pt idx="66">
                  <c:v>0.82702531645569621</c:v>
                </c:pt>
                <c:pt idx="67">
                  <c:v>0.83056250000000009</c:v>
                </c:pt>
              </c:numCache>
            </c:numRef>
          </c:yVal>
          <c:smooth val="0"/>
        </c:ser>
        <c:ser>
          <c:idx val="1"/>
          <c:order val="1"/>
          <c:tx>
            <c:v>cycloalkane</c:v>
          </c:tx>
          <c:spPr>
            <a:ln w="28575">
              <a:noFill/>
            </a:ln>
          </c:spPr>
          <c:xVal>
            <c:numRef>
              <c:f>'まとめ_Joback(Tb_Tc～ΣTck)'!$D$75:$D$85</c:f>
              <c:numCache>
                <c:formatCode>0.0000_ </c:formatCode>
                <c:ptCount val="11"/>
                <c:pt idx="0">
                  <c:v>0.03</c:v>
                </c:pt>
                <c:pt idx="1">
                  <c:v>0.04</c:v>
                </c:pt>
                <c:pt idx="2">
                  <c:v>4.6399999999999997E-2</c:v>
                </c:pt>
                <c:pt idx="3">
                  <c:v>0.06</c:v>
                </c:pt>
                <c:pt idx="4">
                  <c:v>0.06</c:v>
                </c:pt>
                <c:pt idx="5">
                  <c:v>6.6299999999999998E-2</c:v>
                </c:pt>
                <c:pt idx="6">
                  <c:v>7.0000000000000007E-2</c:v>
                </c:pt>
                <c:pt idx="7">
                  <c:v>7.6300000000000007E-2</c:v>
                </c:pt>
                <c:pt idx="8">
                  <c:v>8.5200000000000012E-2</c:v>
                </c:pt>
                <c:pt idx="9">
                  <c:v>0.08</c:v>
                </c:pt>
                <c:pt idx="10">
                  <c:v>0.12100000000000001</c:v>
                </c:pt>
              </c:numCache>
            </c:numRef>
          </c:xVal>
          <c:yVal>
            <c:numRef>
              <c:f>'まとめ_Joback(Tb_Tc～ΣTck)'!$F$75:$F$85</c:f>
              <c:numCache>
                <c:formatCode>0.0000_ </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2"/>
          <c:order val="2"/>
          <c:tx>
            <c:v>alkene</c:v>
          </c:tx>
          <c:spPr>
            <a:ln w="28575">
              <a:noFill/>
            </a:ln>
          </c:spPr>
          <c:xVal>
            <c:numRef>
              <c:f>'まとめ_Joback(Tb_Tc～ΣTck)'!$D$88:$D$105</c:f>
              <c:numCache>
                <c:formatCode>0.0000_ </c:formatCode>
                <c:ptCount val="18"/>
                <c:pt idx="0">
                  <c:v>2.2599999999999999E-2</c:v>
                </c:pt>
                <c:pt idx="1">
                  <c:v>3.8300000000000001E-2</c:v>
                </c:pt>
                <c:pt idx="2">
                  <c:v>5.1200000000000002E-2</c:v>
                </c:pt>
                <c:pt idx="3">
                  <c:v>5.7200000000000001E-2</c:v>
                </c:pt>
                <c:pt idx="4">
                  <c:v>5.3999999999999999E-2</c:v>
                </c:pt>
                <c:pt idx="5">
                  <c:v>5.3999999999999999E-2</c:v>
                </c:pt>
                <c:pt idx="6">
                  <c:v>6.6900000000000001E-2</c:v>
                </c:pt>
                <c:pt idx="7">
                  <c:v>6.88E-2</c:v>
                </c:pt>
                <c:pt idx="8">
                  <c:v>7.6100000000000001E-2</c:v>
                </c:pt>
                <c:pt idx="9">
                  <c:v>7.2900000000000006E-2</c:v>
                </c:pt>
                <c:pt idx="10">
                  <c:v>9.5000000000000001E-2</c:v>
                </c:pt>
                <c:pt idx="11">
                  <c:v>8.77E-2</c:v>
                </c:pt>
                <c:pt idx="12">
                  <c:v>0.1139</c:v>
                </c:pt>
                <c:pt idx="13">
                  <c:v>0.1328</c:v>
                </c:pt>
                <c:pt idx="14">
                  <c:v>0.1517</c:v>
                </c:pt>
                <c:pt idx="15">
                  <c:v>0.1706</c:v>
                </c:pt>
                <c:pt idx="16">
                  <c:v>0.2084</c:v>
                </c:pt>
                <c:pt idx="17">
                  <c:v>5.6400000000000006E-2</c:v>
                </c:pt>
              </c:numCache>
            </c:numRef>
          </c:xVal>
          <c:yVal>
            <c:numRef>
              <c:f>'まとめ_Joback(Tb_Tc～ΣTck)'!$F$88:$F$105</c:f>
              <c:numCache>
                <c:formatCode>0.0000_ </c:formatCode>
                <c:ptCount val="18"/>
                <c:pt idx="0">
                  <c:v>0.60005666926400791</c:v>
                </c:pt>
                <c:pt idx="1">
                  <c:v>0.61786790901616884</c:v>
                </c:pt>
                <c:pt idx="2">
                  <c:v>0.63709021296960999</c:v>
                </c:pt>
                <c:pt idx="3">
                  <c:v>0.63628128724672228</c:v>
                </c:pt>
                <c:pt idx="4">
                  <c:v>0.63936070928604749</c:v>
                </c:pt>
                <c:pt idx="5">
                  <c:v>0.63575200918484498</c:v>
                </c:pt>
                <c:pt idx="6">
                  <c:v>0.66319148936170214</c:v>
                </c:pt>
                <c:pt idx="7">
                  <c:v>0.64769162800971947</c:v>
                </c:pt>
                <c:pt idx="8">
                  <c:v>0.65212994836488813</c:v>
                </c:pt>
                <c:pt idx="9">
                  <c:v>0.65277894736842101</c:v>
                </c:pt>
                <c:pt idx="10">
                  <c:v>0.6679166666666666</c:v>
                </c:pt>
                <c:pt idx="11">
                  <c:v>0.66024242424242419</c:v>
                </c:pt>
                <c:pt idx="12">
                  <c:v>0.68265401079471444</c:v>
                </c:pt>
                <c:pt idx="13">
                  <c:v>0.69566137566137565</c:v>
                </c:pt>
                <c:pt idx="14">
                  <c:v>0.70712121212121204</c:v>
                </c:pt>
                <c:pt idx="15">
                  <c:v>0.7192058346839546</c:v>
                </c:pt>
                <c:pt idx="16">
                  <c:v>0.74004559270516712</c:v>
                </c:pt>
                <c:pt idx="17">
                  <c:v>0.63547466095645966</c:v>
                </c:pt>
              </c:numCache>
            </c:numRef>
          </c:yVal>
          <c:smooth val="0"/>
        </c:ser>
        <c:ser>
          <c:idx val="3"/>
          <c:order val="3"/>
          <c:tx>
            <c:v>alkyne</c:v>
          </c:tx>
          <c:spPr>
            <a:ln w="28575">
              <a:noFill/>
            </a:ln>
          </c:spPr>
          <c:xVal>
            <c:numRef>
              <c:f>'まとめ_Joback(Tb_Tc～ΣTck)'!$D$107:$D$110</c:f>
              <c:numCache>
                <c:formatCode>0.0000_ </c:formatCode>
                <c:ptCount val="4"/>
                <c:pt idx="0">
                  <c:v>5.4000000000000003E-3</c:v>
                </c:pt>
                <c:pt idx="1">
                  <c:v>1.8799999999999997E-2</c:v>
                </c:pt>
                <c:pt idx="2">
                  <c:v>3.7700000000000004E-2</c:v>
                </c:pt>
                <c:pt idx="3">
                  <c:v>4.8399999999999999E-2</c:v>
                </c:pt>
              </c:numCache>
            </c:numRef>
          </c:xVal>
          <c:yVal>
            <c:numRef>
              <c:f>'まとめ_Joback(Tb_Tc～ΣTck)'!$F$107:$F$110</c:f>
              <c:numCache>
                <c:formatCode>0.0000_ </c:formatCode>
                <c:ptCount val="4"/>
                <c:pt idx="0">
                  <c:v>0.61109309114498866</c:v>
                </c:pt>
                <c:pt idx="1">
                  <c:v>0.62157057654075554</c:v>
                </c:pt>
                <c:pt idx="2">
                  <c:v>0.63911363636363627</c:v>
                </c:pt>
                <c:pt idx="3">
                  <c:v>0.63204705882352941</c:v>
                </c:pt>
              </c:numCache>
            </c:numRef>
          </c:yVal>
          <c:smooth val="0"/>
        </c:ser>
        <c:ser>
          <c:idx val="5"/>
          <c:order val="4"/>
          <c:tx>
            <c:v>ether</c:v>
          </c:tx>
          <c:spPr>
            <a:ln w="28575">
              <a:noFill/>
            </a:ln>
          </c:spPr>
          <c:xVal>
            <c:numRef>
              <c:f>'まとめ_Joback(Tb_Tc～ΣTck)'!$D$172:$D$176</c:f>
              <c:numCache>
                <c:formatCode>0.0000_ </c:formatCode>
                <c:ptCount val="5"/>
                <c:pt idx="0">
                  <c:v>4.4999999999999998E-2</c:v>
                </c:pt>
                <c:pt idx="1">
                  <c:v>6.3899999999999998E-2</c:v>
                </c:pt>
                <c:pt idx="2">
                  <c:v>8.2799999999999999E-2</c:v>
                </c:pt>
                <c:pt idx="3">
                  <c:v>0.1017</c:v>
                </c:pt>
                <c:pt idx="4">
                  <c:v>0.1118</c:v>
                </c:pt>
              </c:numCache>
            </c:numRef>
          </c:xVal>
          <c:yVal>
            <c:numRef>
              <c:f>'まとめ_Joback(Tb_Tc～ΣTck)'!$F$172:$F$176</c:f>
              <c:numCache>
                <c:formatCode>0.0000_ </c:formatCode>
                <c:ptCount val="5"/>
                <c:pt idx="0">
                  <c:v>0.62061984503874024</c:v>
                </c:pt>
                <c:pt idx="1">
                  <c:v>0.64070351758793964</c:v>
                </c:pt>
                <c:pt idx="2">
                  <c:v>0.65907435183201191</c:v>
                </c:pt>
                <c:pt idx="3">
                  <c:v>0.67321214542548935</c:v>
                </c:pt>
                <c:pt idx="4">
                  <c:v>0.67924144310823309</c:v>
                </c:pt>
              </c:numCache>
            </c:numRef>
          </c:yVal>
          <c:smooth val="0"/>
        </c:ser>
        <c:ser>
          <c:idx val="6"/>
          <c:order val="5"/>
          <c:tx>
            <c:v>carboxylic acid</c:v>
          </c:tx>
          <c:spPr>
            <a:ln w="28575">
              <a:noFill/>
            </a:ln>
          </c:spPr>
          <c:xVal>
            <c:numRef>
              <c:f>'まとめ_Joback(Tb_Tc～ΣTck)'!$D$178:$D$190</c:f>
              <c:numCache>
                <c:formatCode>0.0000_ </c:formatCode>
                <c:ptCount val="13"/>
                <c:pt idx="0">
                  <c:v>0.1013</c:v>
                </c:pt>
                <c:pt idx="1">
                  <c:v>9.3200000000000005E-2</c:v>
                </c:pt>
                <c:pt idx="2">
                  <c:v>0.11210000000000001</c:v>
                </c:pt>
                <c:pt idx="3">
                  <c:v>0.13100000000000001</c:v>
                </c:pt>
                <c:pt idx="4">
                  <c:v>0.14990000000000001</c:v>
                </c:pt>
                <c:pt idx="5">
                  <c:v>0.16880000000000001</c:v>
                </c:pt>
                <c:pt idx="6">
                  <c:v>0.1426</c:v>
                </c:pt>
                <c:pt idx="7">
                  <c:v>0.20660000000000001</c:v>
                </c:pt>
                <c:pt idx="8">
                  <c:v>0.1993</c:v>
                </c:pt>
                <c:pt idx="9">
                  <c:v>0.18770000000000001</c:v>
                </c:pt>
                <c:pt idx="10">
                  <c:v>0.1237</c:v>
                </c:pt>
                <c:pt idx="11">
                  <c:v>0.22550000000000001</c:v>
                </c:pt>
                <c:pt idx="12">
                  <c:v>0.24440000000000001</c:v>
                </c:pt>
              </c:numCache>
            </c:numRef>
          </c:xVal>
          <c:yVal>
            <c:numRef>
              <c:f>'まとめ_Joback(Tb_Tc～ΣTck)'!$F$178:$F$190</c:f>
              <c:numCache>
                <c:formatCode>0.0000_ </c:formatCode>
                <c:ptCount val="13"/>
                <c:pt idx="0">
                  <c:v>0.63612244897959191</c:v>
                </c:pt>
                <c:pt idx="1">
                  <c:v>0.65781815123223142</c:v>
                </c:pt>
                <c:pt idx="2">
                  <c:v>0.68594370860927156</c:v>
                </c:pt>
                <c:pt idx="3">
                  <c:v>0.70011217948717952</c:v>
                </c:pt>
                <c:pt idx="4">
                  <c:v>0.71432348367029552</c:v>
                </c:pt>
                <c:pt idx="5">
                  <c:v>0.72262839879154073</c:v>
                </c:pt>
                <c:pt idx="6">
                  <c:v>0.71491255961844202</c:v>
                </c:pt>
                <c:pt idx="7">
                  <c:v>0.73670503597122305</c:v>
                </c:pt>
                <c:pt idx="8">
                  <c:v>0.74171851851851855</c:v>
                </c:pt>
                <c:pt idx="9">
                  <c:v>0.72952871870397651</c:v>
                </c:pt>
                <c:pt idx="10">
                  <c:v>0.70672727272727276</c:v>
                </c:pt>
                <c:pt idx="11">
                  <c:v>0.74225035161744024</c:v>
                </c:pt>
                <c:pt idx="12">
                  <c:v>0.74644628099173549</c:v>
                </c:pt>
              </c:numCache>
            </c:numRef>
          </c:yVal>
          <c:smooth val="0"/>
        </c:ser>
        <c:ser>
          <c:idx val="7"/>
          <c:order val="6"/>
          <c:tx>
            <c:v>ketone</c:v>
          </c:tx>
          <c:spPr>
            <a:ln w="28575">
              <a:noFill/>
            </a:ln>
          </c:spPr>
          <c:xVal>
            <c:numRef>
              <c:f>'まとめ_Joback(Tb_Tc～ΣTck)'!$D$192:$D$200</c:f>
              <c:numCache>
                <c:formatCode>0.0000_ </c:formatCode>
                <c:ptCount val="9"/>
                <c:pt idx="0">
                  <c:v>6.6199999999999995E-2</c:v>
                </c:pt>
                <c:pt idx="1">
                  <c:v>8.5100000000000009E-2</c:v>
                </c:pt>
                <c:pt idx="2">
                  <c:v>0.10400000000000001</c:v>
                </c:pt>
                <c:pt idx="3">
                  <c:v>0.10400000000000001</c:v>
                </c:pt>
                <c:pt idx="4">
                  <c:v>9.6700000000000008E-2</c:v>
                </c:pt>
                <c:pt idx="5">
                  <c:v>0.1074</c:v>
                </c:pt>
                <c:pt idx="6">
                  <c:v>0.12290000000000001</c:v>
                </c:pt>
                <c:pt idx="7">
                  <c:v>0.12290000000000001</c:v>
                </c:pt>
                <c:pt idx="8">
                  <c:v>0.11560000000000001</c:v>
                </c:pt>
              </c:numCache>
            </c:numRef>
          </c:xVal>
          <c:yVal>
            <c:numRef>
              <c:f>'まとめ_Joback(Tb_Tc～ΣTck)'!$F$192:$F$200</c:f>
              <c:numCache>
                <c:formatCode>0.0000_ </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8"/>
          <c:order val="7"/>
          <c:tx>
            <c:v>ester</c:v>
          </c:tx>
          <c:spPr>
            <a:ln w="28575">
              <a:noFill/>
            </a:ln>
          </c:spPr>
          <c:xVal>
            <c:numRef>
              <c:f>'まとめ_Joback(Tb_Tc～ΣTck)'!$D$202:$D$232</c:f>
              <c:numCache>
                <c:formatCode>0.0000_ </c:formatCode>
                <c:ptCount val="31"/>
                <c:pt idx="0">
                  <c:v>6.88E-2</c:v>
                </c:pt>
                <c:pt idx="1">
                  <c:v>7.6299999999999993E-2</c:v>
                </c:pt>
                <c:pt idx="2">
                  <c:v>8.77E-2</c:v>
                </c:pt>
                <c:pt idx="3">
                  <c:v>9.3099999999999988E-2</c:v>
                </c:pt>
                <c:pt idx="4">
                  <c:v>9.5200000000000007E-2</c:v>
                </c:pt>
                <c:pt idx="5">
                  <c:v>0.13320000000000001</c:v>
                </c:pt>
                <c:pt idx="6">
                  <c:v>0.1066</c:v>
                </c:pt>
                <c:pt idx="7">
                  <c:v>0.15190000000000001</c:v>
                </c:pt>
                <c:pt idx="8">
                  <c:v>0.14460000000000001</c:v>
                </c:pt>
                <c:pt idx="9">
                  <c:v>0.15190000000000001</c:v>
                </c:pt>
                <c:pt idx="10">
                  <c:v>0.14460000000000001</c:v>
                </c:pt>
                <c:pt idx="11">
                  <c:v>0.14460000000000001</c:v>
                </c:pt>
                <c:pt idx="12">
                  <c:v>0.16350000000000001</c:v>
                </c:pt>
                <c:pt idx="13">
                  <c:v>0.16350000000000001</c:v>
                </c:pt>
                <c:pt idx="14">
                  <c:v>0.16350000000000001</c:v>
                </c:pt>
                <c:pt idx="15">
                  <c:v>0.15620000000000001</c:v>
                </c:pt>
                <c:pt idx="16">
                  <c:v>0.18240000000000001</c:v>
                </c:pt>
                <c:pt idx="17">
                  <c:v>0.11410000000000001</c:v>
                </c:pt>
                <c:pt idx="18">
                  <c:v>0.11410000000000001</c:v>
                </c:pt>
                <c:pt idx="19">
                  <c:v>0.10680000000000001</c:v>
                </c:pt>
                <c:pt idx="20">
                  <c:v>0.11410000000000001</c:v>
                </c:pt>
                <c:pt idx="21">
                  <c:v>0.1182</c:v>
                </c:pt>
                <c:pt idx="22">
                  <c:v>0.13300000000000001</c:v>
                </c:pt>
                <c:pt idx="23">
                  <c:v>0.13300000000000001</c:v>
                </c:pt>
                <c:pt idx="24">
                  <c:v>0.13300000000000001</c:v>
                </c:pt>
                <c:pt idx="25">
                  <c:v>0.12570000000000001</c:v>
                </c:pt>
                <c:pt idx="26">
                  <c:v>0.13300000000000001</c:v>
                </c:pt>
                <c:pt idx="27">
                  <c:v>0.12570000000000001</c:v>
                </c:pt>
                <c:pt idx="28">
                  <c:v>0.1444</c:v>
                </c:pt>
                <c:pt idx="29">
                  <c:v>0.1371</c:v>
                </c:pt>
                <c:pt idx="30">
                  <c:v>0.14979999999999999</c:v>
                </c:pt>
              </c:numCache>
            </c:numRef>
          </c:xVal>
          <c:yVal>
            <c:numRef>
              <c:f>'まとめ_Joback(Tb_Tc～ΣTck)'!$F$202:$F$232</c:f>
              <c:numCache>
                <c:formatCode>0.0000_ </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0.73035541195476572</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9"/>
          <c:order val="8"/>
          <c:tx>
            <c:v>halognatedCompound</c:v>
          </c:tx>
          <c:spPr>
            <a:ln w="28575">
              <a:noFill/>
            </a:ln>
          </c:spPr>
          <c:xVal>
            <c:numRef>
              <c:f>'まとめ_Joback(Tb_Tc～ΣTck)'!$D$234:$D$287</c:f>
              <c:numCache>
                <c:formatCode>0.0000_ </c:formatCode>
                <c:ptCount val="54"/>
                <c:pt idx="0">
                  <c:v>4.99E-2</c:v>
                </c:pt>
                <c:pt idx="1">
                  <c:v>4.9299999999999997E-2</c:v>
                </c:pt>
                <c:pt idx="2">
                  <c:v>5.1900000000000002E-2</c:v>
                </c:pt>
                <c:pt idx="3">
                  <c:v>4.9100000000000005E-2</c:v>
                </c:pt>
                <c:pt idx="4">
                  <c:v>5.96E-2</c:v>
                </c:pt>
                <c:pt idx="5">
                  <c:v>4.7899999999999998E-2</c:v>
                </c:pt>
                <c:pt idx="6">
                  <c:v>4.9700000000000008E-2</c:v>
                </c:pt>
                <c:pt idx="7">
                  <c:v>3.9900000000000005E-2</c:v>
                </c:pt>
                <c:pt idx="8">
                  <c:v>4.1099999999999998E-2</c:v>
                </c:pt>
                <c:pt idx="9">
                  <c:v>2.46E-2</c:v>
                </c:pt>
                <c:pt idx="10">
                  <c:v>2.52E-2</c:v>
                </c:pt>
                <c:pt idx="11">
                  <c:v>8.3800000000000013E-2</c:v>
                </c:pt>
                <c:pt idx="12">
                  <c:v>7.9399999999999998E-2</c:v>
                </c:pt>
                <c:pt idx="13">
                  <c:v>7.8800000000000009E-2</c:v>
                </c:pt>
                <c:pt idx="14">
                  <c:v>7.8800000000000009E-2</c:v>
                </c:pt>
                <c:pt idx="15">
                  <c:v>7.8200000000000006E-2</c:v>
                </c:pt>
                <c:pt idx="16">
                  <c:v>6.7799999999999999E-2</c:v>
                </c:pt>
                <c:pt idx="17">
                  <c:v>0.08</c:v>
                </c:pt>
                <c:pt idx="18">
                  <c:v>8.0199999999999994E-2</c:v>
                </c:pt>
                <c:pt idx="19">
                  <c:v>7.8E-2</c:v>
                </c:pt>
                <c:pt idx="20">
                  <c:v>7.8E-2</c:v>
                </c:pt>
                <c:pt idx="21">
                  <c:v>7.740000000000001E-2</c:v>
                </c:pt>
                <c:pt idx="22">
                  <c:v>7.740000000000001E-2</c:v>
                </c:pt>
                <c:pt idx="23">
                  <c:v>7.8600000000000003E-2</c:v>
                </c:pt>
                <c:pt idx="24">
                  <c:v>9.5399999999999999E-2</c:v>
                </c:pt>
                <c:pt idx="25">
                  <c:v>4.5600000000000002E-2</c:v>
                </c:pt>
                <c:pt idx="26">
                  <c:v>7.0000000000000007E-2</c:v>
                </c:pt>
                <c:pt idx="27">
                  <c:v>7.7200000000000005E-2</c:v>
                </c:pt>
                <c:pt idx="28">
                  <c:v>5.3499999999999999E-2</c:v>
                </c:pt>
                <c:pt idx="29">
                  <c:v>5.2900000000000003E-2</c:v>
                </c:pt>
                <c:pt idx="30">
                  <c:v>5.4100000000000002E-2</c:v>
                </c:pt>
                <c:pt idx="31">
                  <c:v>6.8599999999999994E-2</c:v>
                </c:pt>
                <c:pt idx="32">
                  <c:v>6.4399999999999999E-2</c:v>
                </c:pt>
                <c:pt idx="33">
                  <c:v>5.1500000000000004E-2</c:v>
                </c:pt>
                <c:pt idx="34">
                  <c:v>5.8800000000000005E-2</c:v>
                </c:pt>
                <c:pt idx="35">
                  <c:v>5.2699999999999997E-2</c:v>
                </c:pt>
                <c:pt idx="36">
                  <c:v>4.6300000000000001E-2</c:v>
                </c:pt>
                <c:pt idx="37">
                  <c:v>4.3500000000000004E-2</c:v>
                </c:pt>
                <c:pt idx="38">
                  <c:v>4.41E-2</c:v>
                </c:pt>
                <c:pt idx="39">
                  <c:v>0.1089</c:v>
                </c:pt>
                <c:pt idx="40">
                  <c:v>0.10750000000000001</c:v>
                </c:pt>
                <c:pt idx="41">
                  <c:v>0.12229999999999999</c:v>
                </c:pt>
                <c:pt idx="42">
                  <c:v>0.12229999999999999</c:v>
                </c:pt>
                <c:pt idx="43">
                  <c:v>0.1061</c:v>
                </c:pt>
                <c:pt idx="44">
                  <c:v>9.8900000000000016E-2</c:v>
                </c:pt>
                <c:pt idx="45">
                  <c:v>8.3000000000000004E-2</c:v>
                </c:pt>
                <c:pt idx="46">
                  <c:v>9.7500000000000003E-2</c:v>
                </c:pt>
                <c:pt idx="47">
                  <c:v>0.1143</c:v>
                </c:pt>
                <c:pt idx="48">
                  <c:v>0.1143</c:v>
                </c:pt>
                <c:pt idx="49">
                  <c:v>7.0400000000000004E-2</c:v>
                </c:pt>
                <c:pt idx="50">
                  <c:v>6.2400000000000004E-2</c:v>
                </c:pt>
                <c:pt idx="51">
                  <c:v>0.1056</c:v>
                </c:pt>
                <c:pt idx="52">
                  <c:v>0.1578</c:v>
                </c:pt>
                <c:pt idx="53">
                  <c:v>0.1002</c:v>
                </c:pt>
              </c:numCache>
            </c:numRef>
          </c:xVal>
          <c:yVal>
            <c:numRef>
              <c:f>'まとめ_Joback(Tb_Tc～ΣTck)'!$F$234:$F$287</c:f>
              <c:numCache>
                <c:formatCode>0.0000_ </c:formatCode>
                <c:ptCount val="54"/>
                <c:pt idx="0">
                  <c:v>0.63217346143858733</c:v>
                </c:pt>
                <c:pt idx="1">
                  <c:v>0.63003608575673953</c:v>
                </c:pt>
                <c:pt idx="2">
                  <c:v>0.62543689320388351</c:v>
                </c:pt>
                <c:pt idx="3">
                  <c:v>0.62862868284228768</c:v>
                </c:pt>
                <c:pt idx="4">
                  <c:v>0.6244906094968109</c:v>
                </c:pt>
                <c:pt idx="5">
                  <c:v>0.62316868592730656</c:v>
                </c:pt>
                <c:pt idx="6">
                  <c:v>0.63922801618891523</c:v>
                </c:pt>
                <c:pt idx="7">
                  <c:v>0.61331372549019614</c:v>
                </c:pt>
                <c:pt idx="8">
                  <c:v>0.63038774696805788</c:v>
                </c:pt>
                <c:pt idx="9">
                  <c:v>0.59814992791926958</c:v>
                </c:pt>
                <c:pt idx="10">
                  <c:v>0.6186666666666667</c:v>
                </c:pt>
                <c:pt idx="11">
                  <c:v>0.65406272273699206</c:v>
                </c:pt>
                <c:pt idx="12">
                  <c:v>0.66292834890965735</c:v>
                </c:pt>
                <c:pt idx="13">
                  <c:v>0.66059230952949599</c:v>
                </c:pt>
                <c:pt idx="14">
                  <c:v>0.66025304368584392</c:v>
                </c:pt>
                <c:pt idx="15">
                  <c:v>0.65806319244973333</c:v>
                </c:pt>
                <c:pt idx="16">
                  <c:v>0.64461488250652743</c:v>
                </c:pt>
                <c:pt idx="17">
                  <c:v>0.66615479115479115</c:v>
                </c:pt>
                <c:pt idx="18">
                  <c:v>0.66837676995690531</c:v>
                </c:pt>
                <c:pt idx="19">
                  <c:v>0.65344999999999998</c:v>
                </c:pt>
                <c:pt idx="20">
                  <c:v>0.66023761375126389</c:v>
                </c:pt>
                <c:pt idx="21">
                  <c:v>0.65837163493105721</c:v>
                </c:pt>
                <c:pt idx="22">
                  <c:v>0.65193848819579814</c:v>
                </c:pt>
                <c:pt idx="23">
                  <c:v>0.66356104608308519</c:v>
                </c:pt>
                <c:pt idx="24">
                  <c:v>0.66290550070521859</c:v>
                </c:pt>
                <c:pt idx="25">
                  <c:v>0.61840369393139849</c:v>
                </c:pt>
                <c:pt idx="26">
                  <c:v>0.66007588307593656</c:v>
                </c:pt>
                <c:pt idx="27">
                  <c:v>0.64609179557870011</c:v>
                </c:pt>
                <c:pt idx="28">
                  <c:v>0.64355349744089696</c:v>
                </c:pt>
                <c:pt idx="29">
                  <c:v>0.63936315072797734</c:v>
                </c:pt>
                <c:pt idx="30">
                  <c:v>0.65220906728270289</c:v>
                </c:pt>
                <c:pt idx="31">
                  <c:v>0.64413680781758964</c:v>
                </c:pt>
                <c:pt idx="33">
                  <c:v>0.63183556405353725</c:v>
                </c:pt>
                <c:pt idx="34">
                  <c:v>0.63575757575757585</c:v>
                </c:pt>
                <c:pt idx="35">
                  <c:v>0.64465205351828359</c:v>
                </c:pt>
                <c:pt idx="36">
                  <c:v>0.61830091306073842</c:v>
                </c:pt>
                <c:pt idx="37">
                  <c:v>0.62007386487073646</c:v>
                </c:pt>
                <c:pt idx="38">
                  <c:v>0.62734491579620555</c:v>
                </c:pt>
                <c:pt idx="39">
                  <c:v>0.68559837728194717</c:v>
                </c:pt>
                <c:pt idx="41">
                  <c:v>0.69465086415594812</c:v>
                </c:pt>
                <c:pt idx="42">
                  <c:v>0.68922616502778966</c:v>
                </c:pt>
                <c:pt idx="43">
                  <c:v>0.67636363636363639</c:v>
                </c:pt>
                <c:pt idx="45">
                  <c:v>0.67060988433228186</c:v>
                </c:pt>
                <c:pt idx="47">
                  <c:v>0.67292225201072375</c:v>
                </c:pt>
                <c:pt idx="48">
                  <c:v>0.68063063063063056</c:v>
                </c:pt>
                <c:pt idx="49">
                  <c:v>0.63915224913494806</c:v>
                </c:pt>
                <c:pt idx="50">
                  <c:v>0.63540051679586562</c:v>
                </c:pt>
                <c:pt idx="51">
                  <c:v>0.68792646187913586</c:v>
                </c:pt>
                <c:pt idx="52">
                  <c:v>0.69081942336874047</c:v>
                </c:pt>
                <c:pt idx="53">
                  <c:v>0.6911956521739131</c:v>
                </c:pt>
              </c:numCache>
            </c:numRef>
          </c:yVal>
          <c:smooth val="0"/>
        </c:ser>
        <c:ser>
          <c:idx val="10"/>
          <c:order val="9"/>
          <c:tx>
            <c:v>aromatic</c:v>
          </c:tx>
          <c:spPr>
            <a:ln w="28575">
              <a:noFill/>
            </a:ln>
          </c:spPr>
          <c:marker>
            <c:spPr>
              <a:ln>
                <a:solidFill>
                  <a:schemeClr val="tx1"/>
                </a:solidFill>
              </a:ln>
            </c:spPr>
          </c:marker>
          <c:xVal>
            <c:numRef>
              <c:f>'まとめ_Joback(Tb_Tc～ΣTck)'!$D$343:$D$383</c:f>
              <c:numCache>
                <c:formatCode>0.0000_ </c:formatCode>
                <c:ptCount val="41"/>
                <c:pt idx="0">
                  <c:v>4.9200000000000008E-2</c:v>
                </c:pt>
                <c:pt idx="1">
                  <c:v>6.9400000000000003E-2</c:v>
                </c:pt>
                <c:pt idx="2">
                  <c:v>7.9300000000000009E-2</c:v>
                </c:pt>
                <c:pt idx="3">
                  <c:v>8.8300000000000017E-2</c:v>
                </c:pt>
                <c:pt idx="4">
                  <c:v>8.9599999999999999E-2</c:v>
                </c:pt>
                <c:pt idx="5">
                  <c:v>8.9599999999999999E-2</c:v>
                </c:pt>
                <c:pt idx="6">
                  <c:v>8.9599999999999999E-2</c:v>
                </c:pt>
                <c:pt idx="7">
                  <c:v>0.17750000000000002</c:v>
                </c:pt>
                <c:pt idx="8">
                  <c:v>0.10720000000000002</c:v>
                </c:pt>
                <c:pt idx="9">
                  <c:v>9.9900000000000017E-2</c:v>
                </c:pt>
                <c:pt idx="10">
                  <c:v>0.1085</c:v>
                </c:pt>
                <c:pt idx="11">
                  <c:v>0.10980000000000001</c:v>
                </c:pt>
                <c:pt idx="12">
                  <c:v>0.10980000000000001</c:v>
                </c:pt>
                <c:pt idx="13">
                  <c:v>0.10980000000000001</c:v>
                </c:pt>
                <c:pt idx="14">
                  <c:v>0.12610000000000002</c:v>
                </c:pt>
                <c:pt idx="15">
                  <c:v>0.11880000000000002</c:v>
                </c:pt>
                <c:pt idx="16">
                  <c:v>0.12740000000000001</c:v>
                </c:pt>
                <c:pt idx="17">
                  <c:v>0.1201</c:v>
                </c:pt>
                <c:pt idx="18">
                  <c:v>0.13</c:v>
                </c:pt>
                <c:pt idx="19">
                  <c:v>0.11880000000000002</c:v>
                </c:pt>
                <c:pt idx="20">
                  <c:v>0.16650000000000001</c:v>
                </c:pt>
                <c:pt idx="21">
                  <c:v>0.15939999999999999</c:v>
                </c:pt>
                <c:pt idx="22">
                  <c:v>0.17200000000000001</c:v>
                </c:pt>
                <c:pt idx="23">
                  <c:v>0.17200000000000001</c:v>
                </c:pt>
                <c:pt idx="24">
                  <c:v>0.17200000000000001</c:v>
                </c:pt>
                <c:pt idx="25">
                  <c:v>0.1106</c:v>
                </c:pt>
                <c:pt idx="26">
                  <c:v>0.1295</c:v>
                </c:pt>
                <c:pt idx="27">
                  <c:v>9.4200000000000006E-2</c:v>
                </c:pt>
                <c:pt idx="28">
                  <c:v>0.1144</c:v>
                </c:pt>
                <c:pt idx="29">
                  <c:v>0.1144</c:v>
                </c:pt>
                <c:pt idx="30">
                  <c:v>0.1346</c:v>
                </c:pt>
                <c:pt idx="31">
                  <c:v>0.1346</c:v>
                </c:pt>
                <c:pt idx="32">
                  <c:v>0.13919999999999999</c:v>
                </c:pt>
                <c:pt idx="33">
                  <c:v>0.13919999999999999</c:v>
                </c:pt>
                <c:pt idx="34">
                  <c:v>9.1399999999999995E-2</c:v>
                </c:pt>
                <c:pt idx="36">
                  <c:v>0.10440000000000001</c:v>
                </c:pt>
                <c:pt idx="37">
                  <c:v>0.1077</c:v>
                </c:pt>
                <c:pt idx="38">
                  <c:v>0.1077</c:v>
                </c:pt>
                <c:pt idx="39">
                  <c:v>0.1116</c:v>
                </c:pt>
                <c:pt idx="40">
                  <c:v>0.1116</c:v>
                </c:pt>
              </c:numCache>
            </c:numRef>
          </c:xVal>
          <c:yVal>
            <c:numRef>
              <c:f>'まとめ_Joback(Tb_Tc～ΣTck)'!$F$343:$F$383</c:f>
              <c:numCache>
                <c:formatCode>0.0000_ </c:formatCode>
                <c:ptCount val="41"/>
                <c:pt idx="0">
                  <c:v>0.62848501023040659</c:v>
                </c:pt>
                <c:pt idx="1">
                  <c:v>0.64856780735107733</c:v>
                </c:pt>
                <c:pt idx="2">
                  <c:v>0.65544112351458417</c:v>
                </c:pt>
                <c:pt idx="3">
                  <c:v>0.66330713764886984</c:v>
                </c:pt>
                <c:pt idx="4">
                  <c:v>0.66252578137394891</c:v>
                </c:pt>
                <c:pt idx="5">
                  <c:v>0.66829821717990268</c:v>
                </c:pt>
                <c:pt idx="6">
                  <c:v>0.66785134696527093</c:v>
                </c:pt>
                <c:pt idx="7">
                  <c:v>0.71884176182707993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pt idx="21">
                  <c:v>0.72094632768361588</c:v>
                </c:pt>
                <c:pt idx="22">
                  <c:v>0.70612602100350053</c:v>
                </c:pt>
                <c:pt idx="23">
                  <c:v>0.72044167610419019</c:v>
                </c:pt>
                <c:pt idx="24">
                  <c:v>0.71492290748898679</c:v>
                </c:pt>
                <c:pt idx="25">
                  <c:v>0.68335058214747735</c:v>
                </c:pt>
                <c:pt idx="28">
                  <c:v>0.67077720207253888</c:v>
                </c:pt>
                <c:pt idx="29">
                  <c:v>0.67568988173455979</c:v>
                </c:pt>
                <c:pt idx="30">
                  <c:v>0.68813775510204078</c:v>
                </c:pt>
                <c:pt idx="31">
                  <c:v>0.69032258064516128</c:v>
                </c:pt>
                <c:pt idx="32">
                  <c:v>0.70373993095512077</c:v>
                </c:pt>
                <c:pt idx="33">
                  <c:v>0.70676406303922701</c:v>
                </c:pt>
                <c:pt idx="34">
                  <c:v>0.6584902905533655</c:v>
                </c:pt>
                <c:pt idx="36">
                  <c:v>0.67018922852983986</c:v>
                </c:pt>
                <c:pt idx="37">
                  <c:v>0.66820342890073481</c:v>
                </c:pt>
                <c:pt idx="38">
                  <c:v>0.66805695383287789</c:v>
                </c:pt>
                <c:pt idx="39">
                  <c:v>0.66806253489670575</c:v>
                </c:pt>
                <c:pt idx="40">
                  <c:v>0.66802587176602923</c:v>
                </c:pt>
              </c:numCache>
            </c:numRef>
          </c:yVal>
          <c:smooth val="0"/>
        </c:ser>
        <c:ser>
          <c:idx val="11"/>
          <c:order val="10"/>
          <c:tx>
            <c:v>N-compound</c:v>
          </c:tx>
          <c:spPr>
            <a:ln w="28575">
              <a:noFill/>
            </a:ln>
          </c:spPr>
          <c:marker>
            <c:spPr>
              <a:ln>
                <a:solidFill>
                  <a:schemeClr val="tx1"/>
                </a:solidFill>
              </a:ln>
            </c:spPr>
          </c:marker>
          <c:xVal>
            <c:numRef>
              <c:f>'まとめ_Joback(Tb_Tc～ΣTck)'!$D$385:$D$415</c:f>
              <c:numCache>
                <c:formatCode>0.0000_ </c:formatCode>
                <c:ptCount val="31"/>
                <c:pt idx="0">
                  <c:v>0.1555</c:v>
                </c:pt>
                <c:pt idx="1">
                  <c:v>3.8399999999999997E-2</c:v>
                </c:pt>
                <c:pt idx="2">
                  <c:v>5.7300000000000004E-2</c:v>
                </c:pt>
                <c:pt idx="3">
                  <c:v>5.7700000000000001E-2</c:v>
                </c:pt>
                <c:pt idx="4">
                  <c:v>7.6200000000000004E-2</c:v>
                </c:pt>
                <c:pt idx="5">
                  <c:v>7.6600000000000001E-2</c:v>
                </c:pt>
                <c:pt idx="6">
                  <c:v>5.9199999999999996E-2</c:v>
                </c:pt>
                <c:pt idx="7">
                  <c:v>9.5100000000000004E-2</c:v>
                </c:pt>
                <c:pt idx="8">
                  <c:v>9.5500000000000002E-2</c:v>
                </c:pt>
                <c:pt idx="9">
                  <c:v>8.7800000000000003E-2</c:v>
                </c:pt>
                <c:pt idx="10">
                  <c:v>0.17069999999999999</c:v>
                </c:pt>
                <c:pt idx="11">
                  <c:v>0.1711</c:v>
                </c:pt>
                <c:pt idx="12">
                  <c:v>0.20379999999999998</c:v>
                </c:pt>
                <c:pt idx="13">
                  <c:v>0.1333</c:v>
                </c:pt>
                <c:pt idx="14">
                  <c:v>0.1159</c:v>
                </c:pt>
                <c:pt idx="16">
                  <c:v>3.3100000000000004E-2</c:v>
                </c:pt>
                <c:pt idx="17">
                  <c:v>5.7800000000000004E-2</c:v>
                </c:pt>
                <c:pt idx="18">
                  <c:v>4.58E-2</c:v>
                </c:pt>
                <c:pt idx="19">
                  <c:v>6.6000000000000003E-2</c:v>
                </c:pt>
                <c:pt idx="20">
                  <c:v>4.9500000000000002E-2</c:v>
                </c:pt>
                <c:pt idx="21">
                  <c:v>7.9600000000000004E-2</c:v>
                </c:pt>
                <c:pt idx="22">
                  <c:v>6.9700000000000012E-2</c:v>
                </c:pt>
                <c:pt idx="23">
                  <c:v>6.9700000000000012E-2</c:v>
                </c:pt>
                <c:pt idx="24">
                  <c:v>6.9700000000000012E-2</c:v>
                </c:pt>
                <c:pt idx="25">
                  <c:v>8.9900000000000008E-2</c:v>
                </c:pt>
                <c:pt idx="26">
                  <c:v>8.9900000000000008E-2</c:v>
                </c:pt>
                <c:pt idx="27">
                  <c:v>8.9900000000000008E-2</c:v>
                </c:pt>
                <c:pt idx="28">
                  <c:v>8.9900000000000008E-2</c:v>
                </c:pt>
                <c:pt idx="29">
                  <c:v>8.9900000000000008E-2</c:v>
                </c:pt>
                <c:pt idx="30">
                  <c:v>8.9900000000000008E-2</c:v>
                </c:pt>
              </c:numCache>
            </c:numRef>
          </c:xVal>
          <c:yVal>
            <c:numRef>
              <c:f>'まとめ_Joback(Tb_Tc～ΣTck)'!$F$385:$F$415</c:f>
              <c:numCache>
                <c:formatCode>0.0000_ </c:formatCode>
                <c:ptCount val="3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6">
                  <c:v>0.62476271186440679</c:v>
                </c:pt>
                <c:pt idx="17">
                  <c:v>0.63664965986394562</c:v>
                </c:pt>
                <c:pt idx="18">
                  <c:v>0.62998280443958099</c:v>
                </c:pt>
                <c:pt idx="19">
                  <c:v>0.63808169440242057</c:v>
                </c:pt>
                <c:pt idx="20">
                  <c:v>0.62640322580645158</c:v>
                </c:pt>
                <c:pt idx="21">
                  <c:v>0.65403433476394857</c:v>
                </c:pt>
                <c:pt idx="22">
                  <c:v>0.64814814814814814</c:v>
                </c:pt>
                <c:pt idx="23">
                  <c:v>0.64694573643410846</c:v>
                </c:pt>
                <c:pt idx="24">
                  <c:v>0.64811832120179647</c:v>
                </c:pt>
                <c:pt idx="25">
                  <c:v>0.66264876411351847</c:v>
                </c:pt>
                <c:pt idx="26">
                  <c:v>0.66700154559505409</c:v>
                </c:pt>
                <c:pt idx="27">
                  <c:v>0.66771189071716852</c:v>
                </c:pt>
                <c:pt idx="28">
                  <c:v>0.66833921128566853</c:v>
                </c:pt>
                <c:pt idx="29">
                  <c:v>0.66143609242468571</c:v>
                </c:pt>
                <c:pt idx="30">
                  <c:v>0.66705635491606707</c:v>
                </c:pt>
              </c:numCache>
            </c:numRef>
          </c:yVal>
          <c:smooth val="0"/>
        </c:ser>
        <c:ser>
          <c:idx val="12"/>
          <c:order val="11"/>
          <c:tx>
            <c:v>S-compound</c:v>
          </c:tx>
          <c:spPr>
            <a:ln w="28575">
              <a:noFill/>
            </a:ln>
          </c:spPr>
          <c:xVal>
            <c:numRef>
              <c:f>'まとめ_Joback(Tb_Tc～ΣTck)'!$D$417:$D$425</c:f>
              <c:numCache>
                <c:formatCode>0.0000_ </c:formatCode>
                <c:ptCount val="9"/>
                <c:pt idx="0">
                  <c:v>1.72E-2</c:v>
                </c:pt>
                <c:pt idx="1">
                  <c:v>3.61E-2</c:v>
                </c:pt>
                <c:pt idx="2">
                  <c:v>4.0099999999999997E-2</c:v>
                </c:pt>
                <c:pt idx="3">
                  <c:v>4.7100000000000003E-2</c:v>
                </c:pt>
                <c:pt idx="4">
                  <c:v>3.4700000000000002E-2</c:v>
                </c:pt>
                <c:pt idx="5">
                  <c:v>6.1999999999999998E-3</c:v>
                </c:pt>
                <c:pt idx="6">
                  <c:v>1.8100000000000002E-2</c:v>
                </c:pt>
                <c:pt idx="7">
                  <c:v>3.0000000000000002E-2</c:v>
                </c:pt>
                <c:pt idx="8">
                  <c:v>4.19E-2</c:v>
                </c:pt>
              </c:numCache>
            </c:numRef>
          </c:xVal>
          <c:yVal>
            <c:numRef>
              <c:f>'まとめ_Joback(Tb_Tc～ΣTck)'!$F$417:$F$425</c:f>
              <c:numCache>
                <c:formatCode>0.0000_ </c:formatCode>
                <c:ptCount val="9"/>
                <c:pt idx="0">
                  <c:v>0.59385106382978725</c:v>
                </c:pt>
                <c:pt idx="1">
                  <c:v>0.61753507014028053</c:v>
                </c:pt>
                <c:pt idx="2">
                  <c:v>0.61725646123260436</c:v>
                </c:pt>
                <c:pt idx="3">
                  <c:v>0.63752345215759854</c:v>
                </c:pt>
                <c:pt idx="4">
                  <c:v>0.61605172413793108</c:v>
                </c:pt>
                <c:pt idx="5">
                  <c:v>0.60183566433566438</c:v>
                </c:pt>
                <c:pt idx="6">
                  <c:v>0.60044715447154473</c:v>
                </c:pt>
                <c:pt idx="7">
                  <c:v>0.60016374269005845</c:v>
                </c:pt>
                <c:pt idx="8">
                  <c:v>0.60010752688172042</c:v>
                </c:pt>
              </c:numCache>
            </c:numRef>
          </c:yVal>
          <c:smooth val="0"/>
        </c:ser>
        <c:ser>
          <c:idx val="13"/>
          <c:order val="12"/>
          <c:tx>
            <c:v>O-compound</c:v>
          </c:tx>
          <c:spPr>
            <a:ln w="28575">
              <a:noFill/>
            </a:ln>
          </c:spPr>
          <c:xVal>
            <c:numRef>
              <c:f>'まとめ_Joback(Tb_Tc～ΣTck)'!$D$427:$D$441</c:f>
              <c:numCache>
                <c:formatCode>0.0000_ </c:formatCode>
                <c:ptCount val="15"/>
                <c:pt idx="0">
                  <c:v>0.121</c:v>
                </c:pt>
                <c:pt idx="1">
                  <c:v>0.15129999999999999</c:v>
                </c:pt>
                <c:pt idx="2">
                  <c:v>0.2823</c:v>
                </c:pt>
                <c:pt idx="3">
                  <c:v>4.2599999999999999E-2</c:v>
                </c:pt>
                <c:pt idx="4">
                  <c:v>4.9799999999999997E-2</c:v>
                </c:pt>
                <c:pt idx="5">
                  <c:v>5.96E-2</c:v>
                </c:pt>
                <c:pt idx="6">
                  <c:v>5.96E-2</c:v>
                </c:pt>
                <c:pt idx="7">
                  <c:v>9.9599999999999994E-2</c:v>
                </c:pt>
                <c:pt idx="8">
                  <c:v>0.2165</c:v>
                </c:pt>
                <c:pt idx="9">
                  <c:v>0.2165</c:v>
                </c:pt>
                <c:pt idx="10">
                  <c:v>6.2800000000000009E-2</c:v>
                </c:pt>
                <c:pt idx="11">
                  <c:v>6.6100000000000006E-2</c:v>
                </c:pt>
                <c:pt idx="12">
                  <c:v>7.8399999999999997E-2</c:v>
                </c:pt>
                <c:pt idx="13">
                  <c:v>6.8400000000000002E-2</c:v>
                </c:pt>
                <c:pt idx="14">
                  <c:v>0.14979999999999999</c:v>
                </c:pt>
              </c:numCache>
            </c:numRef>
          </c:xVal>
          <c:yVal>
            <c:numRef>
              <c:f>'まとめ_Joback(Tb_Tc～ΣTck)'!$F$427:$F$441</c:f>
              <c:numCache>
                <c:formatCode>0.0000_ </c:formatCode>
                <c:ptCount val="15"/>
                <c:pt idx="0">
                  <c:v>0.68100660066006602</c:v>
                </c:pt>
                <c:pt idx="1">
                  <c:v>0.69214527027027029</c:v>
                </c:pt>
                <c:pt idx="2">
                  <c:v>0.76054590570719605</c:v>
                </c:pt>
                <c:pt idx="3">
                  <c:v>0.62111598490258091</c:v>
                </c:pt>
                <c:pt idx="4">
                  <c:v>0.6277674935209181</c:v>
                </c:pt>
                <c:pt idx="5">
                  <c:v>0.64489795918367343</c:v>
                </c:pt>
                <c:pt idx="6">
                  <c:v>0.63798977853492334</c:v>
                </c:pt>
                <c:pt idx="7">
                  <c:v>0.66694599627560514</c:v>
                </c:pt>
                <c:pt idx="9">
                  <c:v>0.71210059171597628</c:v>
                </c:pt>
                <c:pt idx="10">
                  <c:v>0.64008714596949889</c:v>
                </c:pt>
                <c:pt idx="11">
                  <c:v>0.65804469273743016</c:v>
                </c:pt>
                <c:pt idx="12">
                  <c:v>0.65633996937212857</c:v>
                </c:pt>
                <c:pt idx="13">
                  <c:v>0.64646917534027226</c:v>
                </c:pt>
              </c:numCache>
            </c:numRef>
          </c:yVal>
          <c:smooth val="0"/>
        </c:ser>
        <c:ser>
          <c:idx val="4"/>
          <c:order val="13"/>
          <c:tx>
            <c:v>NEW alcohol</c:v>
          </c:tx>
          <c:spPr>
            <a:ln w="28575">
              <a:noFill/>
            </a:ln>
          </c:spPr>
          <c:marker>
            <c:symbol val="circle"/>
            <c:size val="5"/>
            <c:spPr>
              <a:gradFill>
                <a:gsLst>
                  <a:gs pos="0">
                    <a:srgbClr val="D6B19C"/>
                  </a:gs>
                  <a:gs pos="30000">
                    <a:srgbClr val="D49E6C"/>
                  </a:gs>
                  <a:gs pos="70000">
                    <a:srgbClr val="A65528"/>
                  </a:gs>
                  <a:gs pos="100000">
                    <a:srgbClr val="663012"/>
                  </a:gs>
                </a:gsLst>
                <a:lin ang="5400000" scaled="0"/>
              </a:gradFill>
              <a:ln w="12700">
                <a:solidFill>
                  <a:schemeClr val="tx1"/>
                </a:solidFill>
              </a:ln>
            </c:spPr>
          </c:marker>
          <c:xVal>
            <c:numRef>
              <c:f>alcoholの改良!$E$5:$E$63</c:f>
              <c:numCache>
                <c:formatCode>0.0000_ </c:formatCode>
                <c:ptCount val="59"/>
                <c:pt idx="0">
                  <c:v>8.8200000000000001E-2</c:v>
                </c:pt>
                <c:pt idx="1">
                  <c:v>0.1071</c:v>
                </c:pt>
                <c:pt idx="2">
                  <c:v>0.126</c:v>
                </c:pt>
                <c:pt idx="3">
                  <c:v>0.1187</c:v>
                </c:pt>
                <c:pt idx="4">
                  <c:v>0.1449</c:v>
                </c:pt>
                <c:pt idx="5">
                  <c:v>0.1376</c:v>
                </c:pt>
                <c:pt idx="6">
                  <c:v>0.12309999999999999</c:v>
                </c:pt>
                <c:pt idx="7">
                  <c:v>0.1449</c:v>
                </c:pt>
                <c:pt idx="8">
                  <c:v>0.1638</c:v>
                </c:pt>
                <c:pt idx="9">
                  <c:v>0.1565</c:v>
                </c:pt>
                <c:pt idx="10">
                  <c:v>0.1565</c:v>
                </c:pt>
                <c:pt idx="11">
                  <c:v>0.14200000000000002</c:v>
                </c:pt>
                <c:pt idx="12">
                  <c:v>0.1565</c:v>
                </c:pt>
                <c:pt idx="13">
                  <c:v>0.1492</c:v>
                </c:pt>
                <c:pt idx="14">
                  <c:v>0.1827</c:v>
                </c:pt>
                <c:pt idx="15">
                  <c:v>0.1754</c:v>
                </c:pt>
                <c:pt idx="16">
                  <c:v>0.1754</c:v>
                </c:pt>
                <c:pt idx="17">
                  <c:v>0.1754</c:v>
                </c:pt>
                <c:pt idx="18">
                  <c:v>0.16089999999999999</c:v>
                </c:pt>
                <c:pt idx="19">
                  <c:v>0.1681</c:v>
                </c:pt>
                <c:pt idx="20">
                  <c:v>0.1754</c:v>
                </c:pt>
                <c:pt idx="21">
                  <c:v>0.1681</c:v>
                </c:pt>
                <c:pt idx="22">
                  <c:v>0.2016</c:v>
                </c:pt>
                <c:pt idx="23">
                  <c:v>0.1943</c:v>
                </c:pt>
                <c:pt idx="24">
                  <c:v>0.1943</c:v>
                </c:pt>
                <c:pt idx="25">
                  <c:v>0.13850000000000001</c:v>
                </c:pt>
                <c:pt idx="26">
                  <c:v>0.13119999999999998</c:v>
                </c:pt>
                <c:pt idx="27">
                  <c:v>0.13119999999999998</c:v>
                </c:pt>
                <c:pt idx="28">
                  <c:v>0.13119999999999998</c:v>
                </c:pt>
                <c:pt idx="29">
                  <c:v>0.13119999999999998</c:v>
                </c:pt>
                <c:pt idx="30">
                  <c:v>0.15739999999999998</c:v>
                </c:pt>
                <c:pt idx="31">
                  <c:v>0.15010000000000001</c:v>
                </c:pt>
                <c:pt idx="32">
                  <c:v>0.17629999999999996</c:v>
                </c:pt>
                <c:pt idx="33">
                  <c:v>0.19519999999999998</c:v>
                </c:pt>
                <c:pt idx="34">
                  <c:v>0.21410000000000001</c:v>
                </c:pt>
                <c:pt idx="35">
                  <c:v>0.23299999999999998</c:v>
                </c:pt>
                <c:pt idx="36">
                  <c:v>0.25189999999999996</c:v>
                </c:pt>
                <c:pt idx="37">
                  <c:v>0.27079999999999999</c:v>
                </c:pt>
                <c:pt idx="38">
                  <c:v>0.28969999999999996</c:v>
                </c:pt>
                <c:pt idx="39">
                  <c:v>0.30859999999999999</c:v>
                </c:pt>
                <c:pt idx="40">
                  <c:v>0.32750000000000001</c:v>
                </c:pt>
                <c:pt idx="41">
                  <c:v>0.34639999999999999</c:v>
                </c:pt>
                <c:pt idx="42">
                  <c:v>0.36529999999999996</c:v>
                </c:pt>
                <c:pt idx="43">
                  <c:v>0.1172</c:v>
                </c:pt>
                <c:pt idx="44">
                  <c:v>9.820000000000001E-2</c:v>
                </c:pt>
                <c:pt idx="45">
                  <c:v>9.9500000000000005E-2</c:v>
                </c:pt>
                <c:pt idx="46">
                  <c:v>9.9500000000000005E-2</c:v>
                </c:pt>
                <c:pt idx="47">
                  <c:v>9.9500000000000005E-2</c:v>
                </c:pt>
                <c:pt idx="48">
                  <c:v>0.11840000000000001</c:v>
                </c:pt>
                <c:pt idx="49">
                  <c:v>0.11840000000000001</c:v>
                </c:pt>
                <c:pt idx="50">
                  <c:v>0.11840000000000001</c:v>
                </c:pt>
                <c:pt idx="51">
                  <c:v>0.1197</c:v>
                </c:pt>
                <c:pt idx="52">
                  <c:v>0.1197</c:v>
                </c:pt>
                <c:pt idx="53">
                  <c:v>0.1197</c:v>
                </c:pt>
                <c:pt idx="54">
                  <c:v>0.1197</c:v>
                </c:pt>
                <c:pt idx="55">
                  <c:v>0.1197</c:v>
                </c:pt>
                <c:pt idx="56">
                  <c:v>0.1197</c:v>
                </c:pt>
                <c:pt idx="57">
                  <c:v>7.6200000000000004E-2</c:v>
                </c:pt>
                <c:pt idx="58">
                  <c:v>8.6199999999999999E-2</c:v>
                </c:pt>
              </c:numCache>
            </c:numRef>
          </c:xVal>
          <c:yVal>
            <c:numRef>
              <c:f>alcoholの改良!$G$5:$G$63</c:f>
              <c:numCache>
                <c:formatCode>0.0000_ </c:formatCode>
                <c:ptCount val="59"/>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pt idx="43">
                  <c:v>0.67919647771051184</c:v>
                </c:pt>
                <c:pt idx="44">
                  <c:v>0.66917482517482518</c:v>
                </c:pt>
                <c:pt idx="45">
                  <c:v>0.66538130733944956</c:v>
                </c:pt>
                <c:pt idx="46">
                  <c:v>0.67362902083038112</c:v>
                </c:pt>
                <c:pt idx="47">
                  <c:v>0.67440738112136267</c:v>
                </c:pt>
                <c:pt idx="48">
                  <c:v>0.67947368421052634</c:v>
                </c:pt>
                <c:pt idx="49">
                  <c:v>0.68388981636060098</c:v>
                </c:pt>
                <c:pt idx="50">
                  <c:v>0.68558068118369619</c:v>
                </c:pt>
                <c:pt idx="51">
                  <c:v>0.67796070835639177</c:v>
                </c:pt>
                <c:pt idx="52">
                  <c:v>0.68412945166760875</c:v>
                </c:pt>
                <c:pt idx="53">
                  <c:v>0.67643366619115552</c:v>
                </c:pt>
                <c:pt idx="54">
                  <c:v>0.68526993696903271</c:v>
                </c:pt>
                <c:pt idx="55">
                  <c:v>0.69151760760201231</c:v>
                </c:pt>
                <c:pt idx="56">
                  <c:v>0.68508982883010328</c:v>
                </c:pt>
                <c:pt idx="57">
                  <c:v>0.66745762711864409</c:v>
                </c:pt>
                <c:pt idx="58">
                  <c:v>0.66966049382716053</c:v>
                </c:pt>
              </c:numCache>
            </c:numRef>
          </c:yVal>
          <c:smooth val="0"/>
        </c:ser>
        <c:ser>
          <c:idx val="14"/>
          <c:order val="14"/>
          <c:tx>
            <c:v>NEW相関</c:v>
          </c:tx>
          <c:spPr>
            <a:ln w="19050">
              <a:solidFill>
                <a:schemeClr val="tx1"/>
              </a:solidFill>
            </a:ln>
          </c:spPr>
          <c:marker>
            <c:symbol val="none"/>
          </c:marker>
          <c:xVal>
            <c:numRef>
              <c:f>'Tb_TcのΣTckとの相関(相関式の簡易化)'!$I$6:$I$21</c:f>
              <c:numCache>
                <c:formatCode>General</c:formatCode>
                <c:ptCount val="16"/>
                <c:pt idx="0">
                  <c:v>-0.5</c:v>
                </c:pt>
                <c:pt idx="1">
                  <c:v>-0.4</c:v>
                </c:pt>
                <c:pt idx="2">
                  <c:v>-0.3</c:v>
                </c:pt>
                <c:pt idx="3">
                  <c:v>-0.2</c:v>
                </c:pt>
                <c:pt idx="4">
                  <c:v>-0.1</c:v>
                </c:pt>
                <c:pt idx="5">
                  <c:v>0</c:v>
                </c:pt>
                <c:pt idx="6">
                  <c:v>0.1</c:v>
                </c:pt>
                <c:pt idx="7">
                  <c:v>0.2</c:v>
                </c:pt>
                <c:pt idx="8">
                  <c:v>0.3</c:v>
                </c:pt>
                <c:pt idx="9">
                  <c:v>0.4</c:v>
                </c:pt>
                <c:pt idx="10">
                  <c:v>0.5</c:v>
                </c:pt>
                <c:pt idx="11">
                  <c:v>0.6</c:v>
                </c:pt>
                <c:pt idx="12">
                  <c:v>0.7</c:v>
                </c:pt>
                <c:pt idx="13">
                  <c:v>0.8</c:v>
                </c:pt>
                <c:pt idx="14">
                  <c:v>0.9</c:v>
                </c:pt>
                <c:pt idx="15">
                  <c:v>1</c:v>
                </c:pt>
              </c:numCache>
            </c:numRef>
          </c:xVal>
          <c:yVal>
            <c:numRef>
              <c:f>'Tb_TcのΣTckとの相関(相関式の簡易化)'!$K$6:$K$21</c:f>
              <c:numCache>
                <c:formatCode>General</c:formatCode>
                <c:ptCount val="16"/>
                <c:pt idx="0">
                  <c:v>-1.511406249999999</c:v>
                </c:pt>
                <c:pt idx="1">
                  <c:v>-0.59415790275872549</c:v>
                </c:pt>
                <c:pt idx="2">
                  <c:v>-6.9999999999999951E-2</c:v>
                </c:pt>
                <c:pt idx="3">
                  <c:v>0.24698654463492953</c:v>
                </c:pt>
                <c:pt idx="4">
                  <c:v>0.44774691358024693</c:v>
                </c:pt>
                <c:pt idx="5">
                  <c:v>0.5798722033542244</c:v>
                </c:pt>
                <c:pt idx="6">
                  <c:v>0.66969179508538124</c:v>
                </c:pt>
                <c:pt idx="7">
                  <c:v>0.7324691358024692</c:v>
                </c:pt>
                <c:pt idx="8">
                  <c:v>0.77741210937500016</c:v>
                </c:pt>
                <c:pt idx="9">
                  <c:v>0.81026963278696384</c:v>
                </c:pt>
                <c:pt idx="10">
                  <c:v>0.83474013107757972</c:v>
                </c:pt>
                <c:pt idx="11">
                  <c:v>0.85326639605282351</c:v>
                </c:pt>
                <c:pt idx="12">
                  <c:v>0.86750000000000005</c:v>
                </c:pt>
                <c:pt idx="13">
                  <c:v>0.87858109532550743</c:v>
                </c:pt>
                <c:pt idx="14">
                  <c:v>0.88731165903968312</c:v>
                </c:pt>
                <c:pt idx="15">
                  <c:v>0.89426542215043547</c:v>
                </c:pt>
              </c:numCache>
            </c:numRef>
          </c:yVal>
          <c:smooth val="0"/>
        </c:ser>
        <c:ser>
          <c:idx val="15"/>
          <c:order val="15"/>
          <c:tx>
            <c:v>Joback相関</c:v>
          </c:tx>
          <c:spPr>
            <a:ln w="19050">
              <a:solidFill>
                <a:schemeClr val="accent6">
                  <a:lumMod val="75000"/>
                </a:schemeClr>
              </a:solidFill>
              <a:prstDash val="dash"/>
            </a:ln>
          </c:spPr>
          <c:marker>
            <c:symbol val="none"/>
          </c:marker>
          <c:xVal>
            <c:numRef>
              <c:f>'まとめ_Joback(Tb_Tc～ΣTck)'!$I$6:$I$26</c:f>
              <c:numCache>
                <c:formatCode>0.00_ </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'まとめ_Joback(Tb_Tc～ΣTck)'!$J$6:$J$26</c:f>
              <c:numCache>
                <c:formatCode>0.000_ </c:formatCode>
                <c:ptCount val="21"/>
                <c:pt idx="0">
                  <c:v>0.58399999999999996</c:v>
                </c:pt>
                <c:pt idx="1">
                  <c:v>0.62975000000000003</c:v>
                </c:pt>
                <c:pt idx="2">
                  <c:v>0.67049999999999998</c:v>
                </c:pt>
                <c:pt idx="3">
                  <c:v>0.70625000000000004</c:v>
                </c:pt>
                <c:pt idx="4">
                  <c:v>0.73699999999999988</c:v>
                </c:pt>
                <c:pt idx="5">
                  <c:v>0.76274999999999993</c:v>
                </c:pt>
                <c:pt idx="6">
                  <c:v>0.78349999999999997</c:v>
                </c:pt>
                <c:pt idx="7">
                  <c:v>0.79925000000000002</c:v>
                </c:pt>
                <c:pt idx="8">
                  <c:v>0.80999999999999994</c:v>
                </c:pt>
                <c:pt idx="9">
                  <c:v>0.81574999999999986</c:v>
                </c:pt>
                <c:pt idx="10">
                  <c:v>0.8165</c:v>
                </c:pt>
                <c:pt idx="11">
                  <c:v>0.81224999999999992</c:v>
                </c:pt>
                <c:pt idx="12">
                  <c:v>0.80299999999999983</c:v>
                </c:pt>
                <c:pt idx="13">
                  <c:v>0.78874999999999984</c:v>
                </c:pt>
                <c:pt idx="14">
                  <c:v>0.76950000000000007</c:v>
                </c:pt>
                <c:pt idx="15">
                  <c:v>0.74524999999999997</c:v>
                </c:pt>
                <c:pt idx="16">
                  <c:v>0.71599999999999975</c:v>
                </c:pt>
                <c:pt idx="17">
                  <c:v>0.68174999999999986</c:v>
                </c:pt>
                <c:pt idx="18">
                  <c:v>0.64249999999999985</c:v>
                </c:pt>
                <c:pt idx="19">
                  <c:v>0.59825000000000006</c:v>
                </c:pt>
                <c:pt idx="20">
                  <c:v>0.54899999999999993</c:v>
                </c:pt>
              </c:numCache>
            </c:numRef>
          </c:yVal>
          <c:smooth val="0"/>
        </c:ser>
        <c:dLbls>
          <c:showLegendKey val="0"/>
          <c:showVal val="0"/>
          <c:showCatName val="0"/>
          <c:showSerName val="0"/>
          <c:showPercent val="0"/>
          <c:showBubbleSize val="0"/>
        </c:dLbls>
        <c:axId val="206098432"/>
        <c:axId val="206100352"/>
      </c:scatterChart>
      <c:valAx>
        <c:axId val="206098432"/>
        <c:scaling>
          <c:orientation val="minMax"/>
          <c:max val="1"/>
          <c:min val="0"/>
        </c:scaling>
        <c:delete val="0"/>
        <c:axPos val="b"/>
        <c:majorGridlines/>
        <c:minorGridlines/>
        <c:title>
          <c:tx>
            <c:rich>
              <a:bodyPr/>
              <a:lstStyle/>
              <a:p>
                <a:pPr>
                  <a:defRPr/>
                </a:pPr>
                <a:r>
                  <a:rPr lang="en-US" altLang="ja-JP"/>
                  <a:t>ΣTck</a:t>
                </a:r>
                <a:endParaRPr lang="ja-JP" altLang="en-US"/>
              </a:p>
            </c:rich>
          </c:tx>
          <c:layout/>
          <c:overlay val="0"/>
        </c:title>
        <c:numFmt formatCode="0.0_ " sourceLinked="0"/>
        <c:majorTickMark val="out"/>
        <c:minorTickMark val="none"/>
        <c:tickLblPos val="nextTo"/>
        <c:crossAx val="206100352"/>
        <c:crosses val="autoZero"/>
        <c:crossBetween val="midCat"/>
      </c:valAx>
      <c:valAx>
        <c:axId val="206100352"/>
        <c:scaling>
          <c:orientation val="minMax"/>
          <c:max val="0.85000000000000009"/>
          <c:min val="0.55000000000000004"/>
        </c:scaling>
        <c:delete val="0"/>
        <c:axPos val="l"/>
        <c:majorGridlines/>
        <c:minorGridlines/>
        <c:title>
          <c:tx>
            <c:rich>
              <a:bodyPr/>
              <a:lstStyle/>
              <a:p>
                <a:pPr>
                  <a:defRPr/>
                </a:pPr>
                <a:r>
                  <a:rPr lang="en-US" altLang="en-US"/>
                  <a:t>Tb/Tc</a:t>
                </a:r>
              </a:p>
            </c:rich>
          </c:tx>
          <c:layout/>
          <c:overlay val="0"/>
        </c:title>
        <c:numFmt formatCode="0.00_ " sourceLinked="0"/>
        <c:majorTickMark val="out"/>
        <c:minorTickMark val="none"/>
        <c:tickLblPos val="nextTo"/>
        <c:crossAx val="206098432"/>
        <c:crosses val="autoZero"/>
        <c:crossBetween val="midCat"/>
        <c:majorUnit val="5.000000000000001E-2"/>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4"/>
          <c:order val="1"/>
          <c:tx>
            <c:v>実験値(化学大辞典）</c:v>
          </c:tx>
          <c:spPr>
            <a:ln>
              <a:noFill/>
            </a:ln>
          </c:spPr>
          <c:marker>
            <c:symbol val="diamond"/>
            <c:size val="7"/>
            <c:spPr>
              <a:solidFill>
                <a:schemeClr val="tx1">
                  <a:lumMod val="75000"/>
                  <a:lumOff val="25000"/>
                </a:schemeClr>
              </a:solidFill>
              <a:ln>
                <a:solidFill>
                  <a:schemeClr val="tx1"/>
                </a:solidFill>
              </a:ln>
            </c:spPr>
          </c:marker>
          <c:xVal>
            <c:numRef>
              <c:f>'オレイン酸の沸点計算(酸としてThis work good）'!$J$16:$J$18</c:f>
              <c:numCache>
                <c:formatCode>General</c:formatCode>
                <c:ptCount val="3"/>
                <c:pt idx="0">
                  <c:v>1.788428865241885E-3</c:v>
                </c:pt>
                <c:pt idx="1">
                  <c:v>2.0957770093262078E-3</c:v>
                </c:pt>
                <c:pt idx="2">
                  <c:v>2.241398632746834E-3</c:v>
                </c:pt>
              </c:numCache>
            </c:numRef>
          </c:xVal>
          <c:yVal>
            <c:numRef>
              <c:f>'オレイン酸の沸点計算(酸としてThis work good）'!$M$16:$M$18</c:f>
              <c:numCache>
                <c:formatCode>0.00_ </c:formatCode>
                <c:ptCount val="3"/>
                <c:pt idx="0">
                  <c:v>-1.875204146920511</c:v>
                </c:pt>
                <c:pt idx="1">
                  <c:v>-3.1762341425844922</c:v>
                </c:pt>
                <c:pt idx="2">
                  <c:v>-3.5741741512565297</c:v>
                </c:pt>
              </c:numCache>
            </c:numRef>
          </c:yVal>
          <c:smooth val="0"/>
        </c:ser>
        <c:ser>
          <c:idx val="2"/>
          <c:order val="0"/>
          <c:tx>
            <c:v>化学便覧</c:v>
          </c:tx>
          <c:spPr>
            <a:ln>
              <a:noFill/>
            </a:ln>
          </c:spPr>
          <c:marker>
            <c:symbol val="triangle"/>
            <c:size val="8"/>
            <c:spPr>
              <a:ln>
                <a:solidFill>
                  <a:schemeClr val="tx1"/>
                </a:solidFill>
              </a:ln>
            </c:spPr>
          </c:marker>
          <c:xVal>
            <c:numRef>
              <c:f>'オレイン酸の沸点計算(酸としてThis work good）'!$J$25:$J$29</c:f>
              <c:numCache>
                <c:formatCode>General</c:formatCode>
                <c:ptCount val="5"/>
                <c:pt idx="0">
                  <c:v>2.0155195001511639E-3</c:v>
                </c:pt>
                <c:pt idx="1">
                  <c:v>1.948747929455325E-3</c:v>
                </c:pt>
                <c:pt idx="2">
                  <c:v>1.8417902200939312E-3</c:v>
                </c:pt>
                <c:pt idx="3">
                  <c:v>1.7154129856763014E-3</c:v>
                </c:pt>
                <c:pt idx="4">
                  <c:v>1.5794045644791914E-3</c:v>
                </c:pt>
              </c:numCache>
            </c:numRef>
          </c:xVal>
          <c:yVal>
            <c:numRef>
              <c:f>'オレイン酸の沸点計算(酸としてThis work good）'!$M$25:$M$29</c:f>
              <c:numCache>
                <c:formatCode>0.00_ </c:formatCode>
                <c:ptCount val="5"/>
                <c:pt idx="0">
                  <c:v>-2.875204146920511</c:v>
                </c:pt>
                <c:pt idx="1">
                  <c:v>-2.5741741512565297</c:v>
                </c:pt>
                <c:pt idx="2">
                  <c:v>-2.0970528965368671</c:v>
                </c:pt>
                <c:pt idx="3">
                  <c:v>-1.5741741512565297</c:v>
                </c:pt>
                <c:pt idx="4">
                  <c:v>-0.99439055463971959</c:v>
                </c:pt>
              </c:numCache>
            </c:numRef>
          </c:yVal>
          <c:smooth val="0"/>
        </c:ser>
        <c:ser>
          <c:idx val="5"/>
          <c:order val="2"/>
          <c:tx>
            <c:v>BWR計算値</c:v>
          </c:tx>
          <c:spPr>
            <a:ln w="31750">
              <a:solidFill>
                <a:schemeClr val="accent6">
                  <a:lumMod val="75000"/>
                </a:schemeClr>
              </a:solidFill>
            </a:ln>
          </c:spPr>
          <c:marker>
            <c:spPr>
              <a:noFill/>
              <a:ln>
                <a:noFill/>
              </a:ln>
            </c:spPr>
          </c:marker>
          <c:xVal>
            <c:numRef>
              <c:f>'オレイン酸の沸点計算(酸としてThis work good）'!$S$25:$S$41</c:f>
              <c:numCache>
                <c:formatCode>0.00000_ </c:formatCode>
                <c:ptCount val="17"/>
                <c:pt idx="0">
                  <c:v>1.25E-3</c:v>
                </c:pt>
                <c:pt idx="1">
                  <c:v>1.2903225806451613E-3</c:v>
                </c:pt>
                <c:pt idx="2">
                  <c:v>1.3333333333333333E-3</c:v>
                </c:pt>
                <c:pt idx="3">
                  <c:v>1.3793103448275861E-3</c:v>
                </c:pt>
                <c:pt idx="4">
                  <c:v>1.4285714285714286E-3</c:v>
                </c:pt>
                <c:pt idx="5">
                  <c:v>1.4814814814814814E-3</c:v>
                </c:pt>
                <c:pt idx="6">
                  <c:v>1.5384615384615385E-3</c:v>
                </c:pt>
                <c:pt idx="7">
                  <c:v>1.6000000000000001E-3</c:v>
                </c:pt>
                <c:pt idx="8">
                  <c:v>1.6666666666666668E-3</c:v>
                </c:pt>
                <c:pt idx="9">
                  <c:v>1.7391304347826088E-3</c:v>
                </c:pt>
                <c:pt idx="10">
                  <c:v>1.8181818181818182E-3</c:v>
                </c:pt>
                <c:pt idx="11">
                  <c:v>1.9047619047619048E-3</c:v>
                </c:pt>
                <c:pt idx="12">
                  <c:v>2E-3</c:v>
                </c:pt>
                <c:pt idx="13">
                  <c:v>2.1052631578947368E-3</c:v>
                </c:pt>
                <c:pt idx="14">
                  <c:v>2.2222222222222222E-3</c:v>
                </c:pt>
                <c:pt idx="15">
                  <c:v>2.352941176470588E-3</c:v>
                </c:pt>
                <c:pt idx="16">
                  <c:v>2.5000000000000001E-3</c:v>
                </c:pt>
              </c:numCache>
            </c:numRef>
          </c:xVal>
          <c:yVal>
            <c:numRef>
              <c:f>'オレイン酸の沸点計算(酸としてThis work good）'!$U$25:$U$40</c:f>
              <c:numCache>
                <c:formatCode>0.0000_ </c:formatCode>
                <c:ptCount val="16"/>
                <c:pt idx="0">
                  <c:v>-2.6964559313066957E-2</c:v>
                </c:pt>
                <c:pt idx="1">
                  <c:v>-0.14904760020650717</c:v>
                </c:pt>
                <c:pt idx="2">
                  <c:v>-0.2828289731676899</c:v>
                </c:pt>
                <c:pt idx="3">
                  <c:v>-0.43842163169903936</c:v>
                </c:pt>
                <c:pt idx="4">
                  <c:v>-0.61207653302656329</c:v>
                </c:pt>
                <c:pt idx="5">
                  <c:v>-0.80134291304557737</c:v>
                </c:pt>
                <c:pt idx="6">
                  <c:v>-1.0091729494325212</c:v>
                </c:pt>
                <c:pt idx="7">
                  <c:v>-1.238072161579471</c:v>
                </c:pt>
                <c:pt idx="8">
                  <c:v>-1.4917396944876655</c:v>
                </c:pt>
                <c:pt idx="9">
                  <c:v>-1.7739158840241762</c:v>
                </c:pt>
                <c:pt idx="10">
                  <c:v>-2.0906044540328943</c:v>
                </c:pt>
                <c:pt idx="11">
                  <c:v>-2.4479404658121156</c:v>
                </c:pt>
                <c:pt idx="12">
                  <c:v>-2.8538719643217618</c:v>
                </c:pt>
                <c:pt idx="13">
                  <c:v>-3.318351802280497</c:v>
                </c:pt>
                <c:pt idx="14">
                  <c:v>-3.8531714542035709</c:v>
                </c:pt>
                <c:pt idx="15">
                  <c:v>-4.4749551929631544</c:v>
                </c:pt>
              </c:numCache>
            </c:numRef>
          </c:yVal>
          <c:smooth val="0"/>
        </c:ser>
        <c:ser>
          <c:idx val="6"/>
          <c:order val="3"/>
          <c:tx>
            <c:v>Joback 臨界点</c:v>
          </c:tx>
          <c:spPr>
            <a:ln w="28575">
              <a:noFill/>
            </a:ln>
          </c:spPr>
          <c:dPt>
            <c:idx val="0"/>
            <c:marker>
              <c:spPr>
                <a:solidFill>
                  <a:schemeClr val="accent2">
                    <a:lumMod val="60000"/>
                    <a:lumOff val="40000"/>
                  </a:schemeClr>
                </a:solidFill>
                <a:ln>
                  <a:solidFill>
                    <a:schemeClr val="tx1"/>
                  </a:solidFill>
                </a:ln>
              </c:spPr>
            </c:marker>
            <c:bubble3D val="0"/>
          </c:dPt>
          <c:xVal>
            <c:strRef>
              <c:f>'オレイン酸の沸点計算(酸としてThis work good）'!$V$43:$V$44</c:f>
              <c:strCache>
                <c:ptCount val="2"/>
                <c:pt idx="0">
                  <c:v>1.0606E-03</c:v>
                </c:pt>
                <c:pt idx="1">
                  <c:v>1/Tc</c:v>
                </c:pt>
              </c:strCache>
            </c:strRef>
          </c:xVal>
          <c:yVal>
            <c:numRef>
              <c:f>'オレイン酸の沸点計算(酸としてThis work good）'!$W$43</c:f>
              <c:numCache>
                <c:formatCode>General</c:formatCode>
                <c:ptCount val="1"/>
                <c:pt idx="0">
                  <c:v>0.10380372095595687</c:v>
                </c:pt>
              </c:numCache>
            </c:numRef>
          </c:yVal>
          <c:smooth val="0"/>
        </c:ser>
        <c:ser>
          <c:idx val="7"/>
          <c:order val="4"/>
          <c:tx>
            <c:v>Nishiumi臨界点</c:v>
          </c:tx>
          <c:spPr>
            <a:ln w="28575">
              <a:noFill/>
            </a:ln>
          </c:spPr>
          <c:dPt>
            <c:idx val="0"/>
            <c:marker>
              <c:symbol val="x"/>
              <c:size val="7"/>
              <c:spPr>
                <a:solidFill>
                  <a:srgbClr val="FF0000"/>
                </a:solidFill>
              </c:spPr>
            </c:marker>
            <c:bubble3D val="0"/>
          </c:dPt>
          <c:xVal>
            <c:numRef>
              <c:f>'オレイン酸の沸点計算(酸としてThis work good）'!$T$43</c:f>
              <c:numCache>
                <c:formatCode>General</c:formatCode>
                <c:ptCount val="1"/>
                <c:pt idx="0">
                  <c:v>1.2266326480545606E-3</c:v>
                </c:pt>
              </c:numCache>
            </c:numRef>
          </c:xVal>
          <c:yVal>
            <c:numRef>
              <c:f>'オレイン酸の沸点計算(酸としてThis work good）'!$U$43</c:f>
              <c:numCache>
                <c:formatCode>General</c:formatCode>
                <c:ptCount val="1"/>
                <c:pt idx="0">
                  <c:v>0.10380372095595687</c:v>
                </c:pt>
              </c:numCache>
            </c:numRef>
          </c:yVal>
          <c:smooth val="0"/>
        </c:ser>
        <c:ser>
          <c:idx val="0"/>
          <c:order val="5"/>
          <c:tx>
            <c:v>Joback calc</c:v>
          </c:tx>
          <c:spPr>
            <a:ln w="28575">
              <a:solidFill>
                <a:schemeClr val="accent1"/>
              </a:solidFill>
            </a:ln>
          </c:spPr>
          <c:marker>
            <c:spPr>
              <a:noFill/>
              <a:ln>
                <a:noFill/>
              </a:ln>
            </c:spPr>
          </c:marker>
          <c:dPt>
            <c:idx val="8"/>
            <c:bubble3D val="0"/>
            <c:spPr>
              <a:ln w="28575">
                <a:solidFill>
                  <a:schemeClr val="accent1"/>
                </a:solidFill>
                <a:prstDash val="solid"/>
              </a:ln>
            </c:spPr>
          </c:dPt>
          <c:dPt>
            <c:idx val="17"/>
            <c:marker>
              <c:symbol val="square"/>
              <c:size val="7"/>
              <c:spPr>
                <a:solidFill>
                  <a:schemeClr val="accent1"/>
                </a:solidFill>
                <a:ln>
                  <a:noFill/>
                </a:ln>
              </c:spPr>
            </c:marker>
            <c:bubble3D val="0"/>
            <c:spPr>
              <a:ln w="28575">
                <a:noFill/>
              </a:ln>
            </c:spPr>
          </c:dPt>
          <c:xVal>
            <c:numRef>
              <c:f>'オレイン酸の沸点計算(酸としてThis work good）'!$S$25:$S$42</c:f>
              <c:numCache>
                <c:formatCode>0.00000_ </c:formatCode>
                <c:ptCount val="18"/>
                <c:pt idx="0">
                  <c:v>1.25E-3</c:v>
                </c:pt>
                <c:pt idx="1">
                  <c:v>1.2903225806451613E-3</c:v>
                </c:pt>
                <c:pt idx="2">
                  <c:v>1.3333333333333333E-3</c:v>
                </c:pt>
                <c:pt idx="3">
                  <c:v>1.3793103448275861E-3</c:v>
                </c:pt>
                <c:pt idx="4">
                  <c:v>1.4285714285714286E-3</c:v>
                </c:pt>
                <c:pt idx="5">
                  <c:v>1.4814814814814814E-3</c:v>
                </c:pt>
                <c:pt idx="6">
                  <c:v>1.5384615384615385E-3</c:v>
                </c:pt>
                <c:pt idx="7">
                  <c:v>1.6000000000000001E-3</c:v>
                </c:pt>
                <c:pt idx="8">
                  <c:v>1.6666666666666668E-3</c:v>
                </c:pt>
                <c:pt idx="9">
                  <c:v>1.7391304347826088E-3</c:v>
                </c:pt>
                <c:pt idx="10">
                  <c:v>1.8181818181818182E-3</c:v>
                </c:pt>
                <c:pt idx="11">
                  <c:v>1.9047619047619048E-3</c:v>
                </c:pt>
                <c:pt idx="12">
                  <c:v>2E-3</c:v>
                </c:pt>
                <c:pt idx="13">
                  <c:v>2.1052631578947368E-3</c:v>
                </c:pt>
                <c:pt idx="14">
                  <c:v>2.2222222222222222E-3</c:v>
                </c:pt>
                <c:pt idx="15">
                  <c:v>2.352941176470588E-3</c:v>
                </c:pt>
                <c:pt idx="16">
                  <c:v>2.5000000000000001E-3</c:v>
                </c:pt>
                <c:pt idx="17">
                  <c:v>1.0606028466580405E-3</c:v>
                </c:pt>
              </c:numCache>
            </c:numRef>
          </c:xVal>
          <c:yVal>
            <c:numRef>
              <c:f>'オレイン酸の沸点計算(酸としてThis work good）'!$W$25:$W$42</c:f>
              <c:numCache>
                <c:formatCode>General</c:formatCode>
                <c:ptCount val="18"/>
                <c:pt idx="0">
                  <c:v>-0.62266824581004554</c:v>
                </c:pt>
                <c:pt idx="1">
                  <c:v>-0.79222026387399047</c:v>
                </c:pt>
                <c:pt idx="2">
                  <c:v>-0.9759250126925737</c:v>
                </c:pt>
                <c:pt idx="3">
                  <c:v>-1.1756853834324006</c:v>
                </c:pt>
                <c:pt idx="4">
                  <c:v>-1.3938336853923796</c:v>
                </c:pt>
                <c:pt idx="5">
                  <c:v>-1.6332036167132702</c:v>
                </c:pt>
                <c:pt idx="6">
                  <c:v>-1.8968807464542861</c:v>
                </c:pt>
                <c:pt idx="7">
                  <c:v>-2.188961491395784</c:v>
                </c:pt>
                <c:pt idx="8">
                  <c:v>-2.5139948136377579</c:v>
                </c:pt>
                <c:pt idx="9">
                  <c:v>-2.8774564759312455</c:v>
                </c:pt>
                <c:pt idx="10">
                  <c:v>-3.242793826721214</c:v>
                </c:pt>
                <c:pt idx="11">
                  <c:v>-3.7481671813713602</c:v>
                </c:pt>
                <c:pt idx="12">
                  <c:v>-4.273892489562007</c:v>
                </c:pt>
                <c:pt idx="13">
                  <c:v>-4.8774695770181982</c:v>
                </c:pt>
                <c:pt idx="14">
                  <c:v>-5.5770820192323374</c:v>
                </c:pt>
                <c:pt idx="15">
                  <c:v>-6.3993537643376053</c:v>
                </c:pt>
                <c:pt idx="16">
                  <c:v>-7.3862332087124409</c:v>
                </c:pt>
                <c:pt idx="17">
                  <c:v>0.10380372095595687</c:v>
                </c:pt>
              </c:numCache>
            </c:numRef>
          </c:yVal>
          <c:smooth val="0"/>
        </c:ser>
        <c:dLbls>
          <c:showLegendKey val="0"/>
          <c:showVal val="0"/>
          <c:showCatName val="0"/>
          <c:showSerName val="0"/>
          <c:showPercent val="0"/>
          <c:showBubbleSize val="0"/>
        </c:dLbls>
        <c:axId val="114838912"/>
        <c:axId val="114853376"/>
      </c:scatterChart>
      <c:valAx>
        <c:axId val="114838912"/>
        <c:scaling>
          <c:orientation val="minMax"/>
          <c:max val="2.4000000000000007E-3"/>
          <c:min val="1.0000000000000002E-3"/>
        </c:scaling>
        <c:delete val="0"/>
        <c:axPos val="b"/>
        <c:majorGridlines/>
        <c:title>
          <c:tx>
            <c:rich>
              <a:bodyPr/>
              <a:lstStyle/>
              <a:p>
                <a:pPr>
                  <a:defRPr/>
                </a:pPr>
                <a:r>
                  <a:rPr lang="ja-JP" altLang="en-US"/>
                  <a:t>１</a:t>
                </a:r>
                <a:r>
                  <a:rPr lang="en-US" altLang="ja-JP"/>
                  <a:t>/</a:t>
                </a:r>
                <a:r>
                  <a:rPr lang="ja-JP" altLang="en-US"/>
                  <a:t>Ｔ　［１／Ｋ］</a:t>
                </a:r>
              </a:p>
            </c:rich>
          </c:tx>
          <c:layout/>
          <c:overlay val="0"/>
        </c:title>
        <c:numFmt formatCode="General" sourceLinked="1"/>
        <c:majorTickMark val="out"/>
        <c:minorTickMark val="none"/>
        <c:tickLblPos val="nextTo"/>
        <c:crossAx val="114853376"/>
        <c:crosses val="autoZero"/>
        <c:crossBetween val="midCat"/>
        <c:majorUnit val="2.0000000000000006E-4"/>
      </c:valAx>
      <c:valAx>
        <c:axId val="114853376"/>
        <c:scaling>
          <c:orientation val="minMax"/>
          <c:max val="0.5"/>
          <c:min val="-4"/>
        </c:scaling>
        <c:delete val="0"/>
        <c:axPos val="l"/>
        <c:majorGridlines/>
        <c:minorGridlines/>
        <c:title>
          <c:tx>
            <c:rich>
              <a:bodyPr/>
              <a:lstStyle/>
              <a:p>
                <a:pPr>
                  <a:defRPr/>
                </a:pPr>
                <a:r>
                  <a:rPr lang="en-US" altLang="en-US"/>
                  <a:t>llog10(Ps [MPa])</a:t>
                </a:r>
              </a:p>
            </c:rich>
          </c:tx>
          <c:layout/>
          <c:overlay val="0"/>
        </c:title>
        <c:numFmt formatCode="0.0_ " sourceLinked="0"/>
        <c:majorTickMark val="out"/>
        <c:minorTickMark val="none"/>
        <c:tickLblPos val="nextTo"/>
        <c:crossAx val="114838912"/>
        <c:crosses val="autoZero"/>
        <c:crossBetween val="midCat"/>
        <c:majorUnit val="0.5"/>
      </c:valAx>
    </c:plotArea>
    <c:legend>
      <c:legendPos val="r"/>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This wrok</c:v>
          </c:tx>
          <c:spPr>
            <a:ln w="25400">
              <a:solidFill>
                <a:schemeClr val="accent1">
                  <a:shade val="50000"/>
                </a:schemeClr>
              </a:solidFill>
            </a:ln>
          </c:spPr>
          <c:marker>
            <c:spPr>
              <a:noFill/>
              <a:ln>
                <a:noFill/>
              </a:ln>
            </c:spPr>
          </c:marker>
          <c:xVal>
            <c:numRef>
              <c:f>'蒸気圧曲線の推算(BWR・JobackとISTの比較）'!$A$4:$A$16</c:f>
              <c:numCache>
                <c:formatCode>General</c:formatCode>
                <c:ptCount val="13"/>
                <c:pt idx="0">
                  <c:v>200</c:v>
                </c:pt>
                <c:pt idx="1">
                  <c:v>250</c:v>
                </c:pt>
                <c:pt idx="2">
                  <c:v>300</c:v>
                </c:pt>
                <c:pt idx="3">
                  <c:v>350</c:v>
                </c:pt>
                <c:pt idx="4">
                  <c:v>400</c:v>
                </c:pt>
                <c:pt idx="5">
                  <c:v>450</c:v>
                </c:pt>
                <c:pt idx="6">
                  <c:v>500</c:v>
                </c:pt>
                <c:pt idx="7">
                  <c:v>520</c:v>
                </c:pt>
                <c:pt idx="8">
                  <c:v>540</c:v>
                </c:pt>
                <c:pt idx="9">
                  <c:v>560</c:v>
                </c:pt>
                <c:pt idx="10">
                  <c:v>570</c:v>
                </c:pt>
                <c:pt idx="11">
                  <c:v>580</c:v>
                </c:pt>
                <c:pt idx="12">
                  <c:v>591.91</c:v>
                </c:pt>
              </c:numCache>
            </c:numRef>
          </c:xVal>
          <c:yVal>
            <c:numRef>
              <c:f>'蒸気圧曲線の推算(BWR・JobackとISTの比較）'!$B$4:$B$16</c:f>
              <c:numCache>
                <c:formatCode>0.000E+00</c:formatCode>
                <c:ptCount val="13"/>
                <c:pt idx="0">
                  <c:v>1.275E-8</c:v>
                </c:pt>
                <c:pt idx="1">
                  <c:v>9.4110000000000002E-6</c:v>
                </c:pt>
                <c:pt idx="2">
                  <c:v>5.6300000000000002E-4</c:v>
                </c:pt>
                <c:pt idx="3">
                  <c:v>8.5369999999999994E-3</c:v>
                </c:pt>
                <c:pt idx="4">
                  <c:v>5.672E-2</c:v>
                </c:pt>
                <c:pt idx="5">
                  <c:v>0.22720000000000001</c:v>
                </c:pt>
                <c:pt idx="6">
                  <c:v>0.66035999999999995</c:v>
                </c:pt>
                <c:pt idx="7">
                  <c:v>0.95167000000000002</c:v>
                </c:pt>
                <c:pt idx="8">
                  <c:v>1.333</c:v>
                </c:pt>
                <c:pt idx="9">
                  <c:v>1.82</c:v>
                </c:pt>
                <c:pt idx="10">
                  <c:v>2.0990000000000002</c:v>
                </c:pt>
                <c:pt idx="12">
                  <c:v>2.94</c:v>
                </c:pt>
              </c:numCache>
            </c:numRef>
          </c:yVal>
          <c:smooth val="1"/>
        </c:ser>
        <c:ser>
          <c:idx val="1"/>
          <c:order val="1"/>
          <c:tx>
            <c:v>NIST antoine</c:v>
          </c:tx>
          <c:spPr>
            <a:ln w="28575">
              <a:noFill/>
            </a:ln>
          </c:spPr>
          <c:marker>
            <c:symbol val="square"/>
            <c:size val="5"/>
            <c:spPr>
              <a:solidFill>
                <a:schemeClr val="accent6">
                  <a:lumMod val="75000"/>
                </a:schemeClr>
              </a:solidFill>
              <a:ln w="12700">
                <a:solidFill>
                  <a:schemeClr val="accent1">
                    <a:lumMod val="50000"/>
                  </a:schemeClr>
                </a:solidFill>
              </a:ln>
            </c:spPr>
          </c:marker>
          <c:xVal>
            <c:numRef>
              <c:f>'蒸気圧曲線の推算(BWR・JobackとISTの比較）'!$A$4:$A$16</c:f>
              <c:numCache>
                <c:formatCode>General</c:formatCode>
                <c:ptCount val="13"/>
                <c:pt idx="0">
                  <c:v>200</c:v>
                </c:pt>
                <c:pt idx="1">
                  <c:v>250</c:v>
                </c:pt>
                <c:pt idx="2">
                  <c:v>300</c:v>
                </c:pt>
                <c:pt idx="3">
                  <c:v>350</c:v>
                </c:pt>
                <c:pt idx="4">
                  <c:v>400</c:v>
                </c:pt>
                <c:pt idx="5">
                  <c:v>450</c:v>
                </c:pt>
                <c:pt idx="6">
                  <c:v>500</c:v>
                </c:pt>
                <c:pt idx="7">
                  <c:v>520</c:v>
                </c:pt>
                <c:pt idx="8">
                  <c:v>540</c:v>
                </c:pt>
                <c:pt idx="9">
                  <c:v>560</c:v>
                </c:pt>
                <c:pt idx="10">
                  <c:v>570</c:v>
                </c:pt>
                <c:pt idx="11">
                  <c:v>580</c:v>
                </c:pt>
                <c:pt idx="12">
                  <c:v>591.91</c:v>
                </c:pt>
              </c:numCache>
            </c:numRef>
          </c:xVal>
          <c:yVal>
            <c:numRef>
              <c:f>'蒸気圧曲線の推算(BWR・JobackとISTの比較）'!$H$4:$H$16</c:f>
              <c:numCache>
                <c:formatCode>0.000E+00</c:formatCode>
                <c:ptCount val="13"/>
                <c:pt idx="0">
                  <c:v>1.0190142491620917E-8</c:v>
                </c:pt>
                <c:pt idx="1">
                  <c:v>6.4336930566130394E-6</c:v>
                </c:pt>
                <c:pt idx="2">
                  <c:v>3.4647680133252748E-4</c:v>
                </c:pt>
                <c:pt idx="3">
                  <c:v>5.1987591135877259E-3</c:v>
                </c:pt>
                <c:pt idx="4">
                  <c:v>3.6910037816910032E-2</c:v>
                </c:pt>
                <c:pt idx="5">
                  <c:v>0.16283391797885213</c:v>
                </c:pt>
                <c:pt idx="6">
                  <c:v>0.52095754735536259</c:v>
                </c:pt>
                <c:pt idx="7">
                  <c:v>0.77532189032425036</c:v>
                </c:pt>
                <c:pt idx="8">
                  <c:v>1.1178941696191775</c:v>
                </c:pt>
                <c:pt idx="9">
                  <c:v>1.5672569066641282</c:v>
                </c:pt>
                <c:pt idx="10">
                  <c:v>1.8381123840461346</c:v>
                </c:pt>
                <c:pt idx="11">
                  <c:v>2.1431321494613678</c:v>
                </c:pt>
                <c:pt idx="12">
                  <c:v>2.5545805936599333</c:v>
                </c:pt>
              </c:numCache>
            </c:numRef>
          </c:yVal>
          <c:smooth val="0"/>
        </c:ser>
        <c:ser>
          <c:idx val="2"/>
          <c:order val="2"/>
          <c:tx>
            <c:v>Joback</c:v>
          </c:tx>
          <c:spPr>
            <a:ln>
              <a:solidFill>
                <a:schemeClr val="accent6">
                  <a:lumMod val="50000"/>
                </a:schemeClr>
              </a:solidFill>
              <a:prstDash val="dash"/>
            </a:ln>
          </c:spPr>
          <c:marker>
            <c:spPr>
              <a:noFill/>
              <a:ln>
                <a:noFill/>
              </a:ln>
            </c:spPr>
          </c:marker>
          <c:xVal>
            <c:numRef>
              <c:f>'蒸気圧曲線の推算(BWR・JobackとISTの比較）'!$A$29:$A$37</c:f>
              <c:numCache>
                <c:formatCode>General</c:formatCode>
                <c:ptCount val="9"/>
                <c:pt idx="0">
                  <c:v>200</c:v>
                </c:pt>
                <c:pt idx="1">
                  <c:v>250</c:v>
                </c:pt>
                <c:pt idx="2">
                  <c:v>300</c:v>
                </c:pt>
                <c:pt idx="3">
                  <c:v>350</c:v>
                </c:pt>
                <c:pt idx="4">
                  <c:v>400</c:v>
                </c:pt>
                <c:pt idx="5">
                  <c:v>450</c:v>
                </c:pt>
                <c:pt idx="6">
                  <c:v>500</c:v>
                </c:pt>
                <c:pt idx="7">
                  <c:v>520</c:v>
                </c:pt>
                <c:pt idx="8">
                  <c:v>540</c:v>
                </c:pt>
              </c:numCache>
            </c:numRef>
          </c:xVal>
          <c:yVal>
            <c:numRef>
              <c:f>'蒸気圧曲線の推算(BWR・JobackとISTの比較）'!$B$29:$B$37</c:f>
              <c:numCache>
                <c:formatCode>0.000E+00</c:formatCode>
                <c:ptCount val="9"/>
                <c:pt idx="0">
                  <c:v>3.2840000000000002E-8</c:v>
                </c:pt>
                <c:pt idx="1">
                  <c:v>1.9300000000000002E-5</c:v>
                </c:pt>
                <c:pt idx="2">
                  <c:v>1.0023E-3</c:v>
                </c:pt>
                <c:pt idx="3">
                  <c:v>1.3269E-2</c:v>
                </c:pt>
                <c:pt idx="4">
                  <c:v>8.3669999999999994E-2</c:v>
                </c:pt>
                <c:pt idx="5">
                  <c:v>0.31730000000000003</c:v>
                </c:pt>
                <c:pt idx="6">
                  <c:v>0.88949999999999996</c:v>
                </c:pt>
                <c:pt idx="7">
                  <c:v>1.298</c:v>
                </c:pt>
                <c:pt idx="8">
                  <c:v>1.7629999999999999</c:v>
                </c:pt>
              </c:numCache>
            </c:numRef>
          </c:yVal>
          <c:smooth val="1"/>
        </c:ser>
        <c:dLbls>
          <c:showLegendKey val="0"/>
          <c:showVal val="0"/>
          <c:showCatName val="0"/>
          <c:showSerName val="0"/>
          <c:showPercent val="0"/>
          <c:showBubbleSize val="0"/>
        </c:dLbls>
        <c:axId val="206551680"/>
        <c:axId val="206566528"/>
      </c:scatterChart>
      <c:valAx>
        <c:axId val="206551680"/>
        <c:scaling>
          <c:orientation val="minMax"/>
          <c:min val="200"/>
        </c:scaling>
        <c:delete val="0"/>
        <c:axPos val="b"/>
        <c:majorGridlines/>
        <c:minorGridlines/>
        <c:title>
          <c:tx>
            <c:rich>
              <a:bodyPr/>
              <a:lstStyle/>
              <a:p>
                <a:pPr>
                  <a:defRPr/>
                </a:pPr>
                <a:r>
                  <a:rPr lang="en-US" altLang="en-US"/>
                  <a:t>T [K]</a:t>
                </a:r>
              </a:p>
            </c:rich>
          </c:tx>
          <c:layout/>
          <c:overlay val="0"/>
        </c:title>
        <c:numFmt formatCode="General" sourceLinked="1"/>
        <c:majorTickMark val="out"/>
        <c:minorTickMark val="none"/>
        <c:tickLblPos val="nextTo"/>
        <c:crossAx val="206566528"/>
        <c:crosses val="autoZero"/>
        <c:crossBetween val="midCat"/>
      </c:valAx>
      <c:valAx>
        <c:axId val="206566528"/>
        <c:scaling>
          <c:orientation val="minMax"/>
        </c:scaling>
        <c:delete val="0"/>
        <c:axPos val="l"/>
        <c:majorGridlines/>
        <c:minorGridlines/>
        <c:title>
          <c:tx>
            <c:rich>
              <a:bodyPr/>
              <a:lstStyle/>
              <a:p>
                <a:pPr>
                  <a:defRPr/>
                </a:pPr>
                <a:r>
                  <a:rPr lang="en-US" altLang="en-US"/>
                  <a:t>Ps [MPa]</a:t>
                </a:r>
              </a:p>
            </c:rich>
          </c:tx>
          <c:layout/>
          <c:overlay val="0"/>
        </c:title>
        <c:numFmt formatCode="#,##0.0_ " sourceLinked="0"/>
        <c:majorTickMark val="out"/>
        <c:minorTickMark val="none"/>
        <c:tickLblPos val="nextTo"/>
        <c:crossAx val="206551680"/>
        <c:crosses val="autoZero"/>
        <c:crossBetween val="midCat"/>
      </c:valAx>
    </c:plotArea>
    <c:legend>
      <c:legendPos val="r"/>
      <c:layout/>
      <c:overlay val="0"/>
    </c:legend>
    <c:plotVisOnly val="1"/>
    <c:dispBlanksAs val="gap"/>
    <c:showDLblsOverMax val="0"/>
  </c:chart>
  <c:spPr>
    <a:ln>
      <a:noFill/>
    </a:ln>
  </c:spPr>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0.27163</cdr:x>
      <cdr:y>0.26882</cdr:y>
    </cdr:from>
    <cdr:to>
      <cdr:x>0.88349</cdr:x>
      <cdr:y>0.73435</cdr:y>
    </cdr:to>
    <cdr:sp macro="" textlink="">
      <cdr:nvSpPr>
        <cdr:cNvPr id="3" name="フリーフォーム 2"/>
        <cdr:cNvSpPr/>
      </cdr:nvSpPr>
      <cdr:spPr>
        <a:xfrm xmlns:a="http://schemas.openxmlformats.org/drawingml/2006/main">
          <a:off x="2483768" y="1800200"/>
          <a:ext cx="5594847" cy="3117535"/>
        </a:xfrm>
        <a:custGeom xmlns:a="http://schemas.openxmlformats.org/drawingml/2006/main">
          <a:avLst/>
          <a:gdLst>
            <a:gd name="connsiteX0" fmla="*/ 64034 w 6539433"/>
            <a:gd name="connsiteY0" fmla="*/ 32017 h 2593361"/>
            <a:gd name="connsiteX1" fmla="*/ 64034 w 6539433"/>
            <a:gd name="connsiteY1" fmla="*/ 32017 h 2593361"/>
            <a:gd name="connsiteX2" fmla="*/ 200105 w 6539433"/>
            <a:gd name="connsiteY2" fmla="*/ 32017 h 2593361"/>
            <a:gd name="connsiteX3" fmla="*/ 224118 w 6539433"/>
            <a:gd name="connsiteY3" fmla="*/ 48025 h 2593361"/>
            <a:gd name="connsiteX4" fmla="*/ 256135 w 6539433"/>
            <a:gd name="connsiteY4" fmla="*/ 64034 h 2593361"/>
            <a:gd name="connsiteX5" fmla="*/ 376198 w 6539433"/>
            <a:gd name="connsiteY5" fmla="*/ 72038 h 2593361"/>
            <a:gd name="connsiteX6" fmla="*/ 592311 w 6539433"/>
            <a:gd name="connsiteY6" fmla="*/ 200105 h 2593361"/>
            <a:gd name="connsiteX7" fmla="*/ 920483 w 6539433"/>
            <a:gd name="connsiteY7" fmla="*/ 440231 h 2593361"/>
            <a:gd name="connsiteX8" fmla="*/ 1192626 w 6539433"/>
            <a:gd name="connsiteY8" fmla="*/ 656345 h 2593361"/>
            <a:gd name="connsiteX9" fmla="*/ 1624853 w 6539433"/>
            <a:gd name="connsiteY9" fmla="*/ 944496 h 2593361"/>
            <a:gd name="connsiteX10" fmla="*/ 2097101 w 6539433"/>
            <a:gd name="connsiteY10" fmla="*/ 1248655 h 2593361"/>
            <a:gd name="connsiteX11" fmla="*/ 2465294 w 6539433"/>
            <a:gd name="connsiteY11" fmla="*/ 1448760 h 2593361"/>
            <a:gd name="connsiteX12" fmla="*/ 2905525 w 6539433"/>
            <a:gd name="connsiteY12" fmla="*/ 1640861 h 2593361"/>
            <a:gd name="connsiteX13" fmla="*/ 3345756 w 6539433"/>
            <a:gd name="connsiteY13" fmla="*/ 1816954 h 2593361"/>
            <a:gd name="connsiteX14" fmla="*/ 3761975 w 6539433"/>
            <a:gd name="connsiteY14" fmla="*/ 1977038 h 2593361"/>
            <a:gd name="connsiteX15" fmla="*/ 4162185 w 6539433"/>
            <a:gd name="connsiteY15" fmla="*/ 2081092 h 2593361"/>
            <a:gd name="connsiteX16" fmla="*/ 4698467 w 6539433"/>
            <a:gd name="connsiteY16" fmla="*/ 2225168 h 2593361"/>
            <a:gd name="connsiteX17" fmla="*/ 5138698 w 6539433"/>
            <a:gd name="connsiteY17" fmla="*/ 2321218 h 2593361"/>
            <a:gd name="connsiteX18" fmla="*/ 5779034 w 6539433"/>
            <a:gd name="connsiteY18" fmla="*/ 2489307 h 2593361"/>
            <a:gd name="connsiteX19" fmla="*/ 6403361 w 6539433"/>
            <a:gd name="connsiteY19" fmla="*/ 2569349 h 2593361"/>
            <a:gd name="connsiteX20" fmla="*/ 6531429 w 6539433"/>
            <a:gd name="connsiteY20" fmla="*/ 2593361 h 2593361"/>
            <a:gd name="connsiteX21" fmla="*/ 6539433 w 6539433"/>
            <a:gd name="connsiteY21" fmla="*/ 1728908 h 2593361"/>
            <a:gd name="connsiteX22" fmla="*/ 6203256 w 6539433"/>
            <a:gd name="connsiteY22" fmla="*/ 1688887 h 2593361"/>
            <a:gd name="connsiteX23" fmla="*/ 5370819 w 6539433"/>
            <a:gd name="connsiteY23" fmla="*/ 1520798 h 2593361"/>
            <a:gd name="connsiteX24" fmla="*/ 4338277 w 6539433"/>
            <a:gd name="connsiteY24" fmla="*/ 1280672 h 2593361"/>
            <a:gd name="connsiteX25" fmla="*/ 3561870 w 6539433"/>
            <a:gd name="connsiteY25" fmla="*/ 1072563 h 2593361"/>
            <a:gd name="connsiteX26" fmla="*/ 2841492 w 6539433"/>
            <a:gd name="connsiteY26" fmla="*/ 872458 h 2593361"/>
            <a:gd name="connsiteX27" fmla="*/ 2169139 w 6539433"/>
            <a:gd name="connsiteY27" fmla="*/ 632332 h 2593361"/>
            <a:gd name="connsiteX28" fmla="*/ 1712899 w 6539433"/>
            <a:gd name="connsiteY28" fmla="*/ 464244 h 2593361"/>
            <a:gd name="connsiteX29" fmla="*/ 1136597 w 6539433"/>
            <a:gd name="connsiteY29" fmla="*/ 256134 h 2593361"/>
            <a:gd name="connsiteX30" fmla="*/ 776408 w 6539433"/>
            <a:gd name="connsiteY30" fmla="*/ 144076 h 2593361"/>
            <a:gd name="connsiteX31" fmla="*/ 448235 w 6539433"/>
            <a:gd name="connsiteY31" fmla="*/ 64034 h 2593361"/>
            <a:gd name="connsiteX32" fmla="*/ 264139 w 6539433"/>
            <a:gd name="connsiteY32" fmla="*/ 48025 h 2593361"/>
            <a:gd name="connsiteX33" fmla="*/ 128067 w 6539433"/>
            <a:gd name="connsiteY33" fmla="*/ 0 h 2593361"/>
            <a:gd name="connsiteX34" fmla="*/ 0 w 6539433"/>
            <a:gd name="connsiteY34" fmla="*/ 24013 h 2593361"/>
            <a:gd name="connsiteX0" fmla="*/ 64034 w 6539433"/>
            <a:gd name="connsiteY0" fmla="*/ 8153 h 2569497"/>
            <a:gd name="connsiteX1" fmla="*/ 64034 w 6539433"/>
            <a:gd name="connsiteY1" fmla="*/ 8153 h 2569497"/>
            <a:gd name="connsiteX2" fmla="*/ 200105 w 6539433"/>
            <a:gd name="connsiteY2" fmla="*/ 8153 h 2569497"/>
            <a:gd name="connsiteX3" fmla="*/ 224118 w 6539433"/>
            <a:gd name="connsiteY3" fmla="*/ 24161 h 2569497"/>
            <a:gd name="connsiteX4" fmla="*/ 256135 w 6539433"/>
            <a:gd name="connsiteY4" fmla="*/ 40170 h 2569497"/>
            <a:gd name="connsiteX5" fmla="*/ 376198 w 6539433"/>
            <a:gd name="connsiteY5" fmla="*/ 48174 h 2569497"/>
            <a:gd name="connsiteX6" fmla="*/ 592311 w 6539433"/>
            <a:gd name="connsiteY6" fmla="*/ 176241 h 2569497"/>
            <a:gd name="connsiteX7" fmla="*/ 920483 w 6539433"/>
            <a:gd name="connsiteY7" fmla="*/ 416367 h 2569497"/>
            <a:gd name="connsiteX8" fmla="*/ 1192626 w 6539433"/>
            <a:gd name="connsiteY8" fmla="*/ 632481 h 2569497"/>
            <a:gd name="connsiteX9" fmla="*/ 1624853 w 6539433"/>
            <a:gd name="connsiteY9" fmla="*/ 920632 h 2569497"/>
            <a:gd name="connsiteX10" fmla="*/ 2097101 w 6539433"/>
            <a:gd name="connsiteY10" fmla="*/ 1224791 h 2569497"/>
            <a:gd name="connsiteX11" fmla="*/ 2465294 w 6539433"/>
            <a:gd name="connsiteY11" fmla="*/ 1424896 h 2569497"/>
            <a:gd name="connsiteX12" fmla="*/ 2905525 w 6539433"/>
            <a:gd name="connsiteY12" fmla="*/ 1616997 h 2569497"/>
            <a:gd name="connsiteX13" fmla="*/ 3345756 w 6539433"/>
            <a:gd name="connsiteY13" fmla="*/ 1793090 h 2569497"/>
            <a:gd name="connsiteX14" fmla="*/ 3761975 w 6539433"/>
            <a:gd name="connsiteY14" fmla="*/ 1953174 h 2569497"/>
            <a:gd name="connsiteX15" fmla="*/ 4162185 w 6539433"/>
            <a:gd name="connsiteY15" fmla="*/ 2057228 h 2569497"/>
            <a:gd name="connsiteX16" fmla="*/ 4698467 w 6539433"/>
            <a:gd name="connsiteY16" fmla="*/ 2201304 h 2569497"/>
            <a:gd name="connsiteX17" fmla="*/ 5138698 w 6539433"/>
            <a:gd name="connsiteY17" fmla="*/ 2297354 h 2569497"/>
            <a:gd name="connsiteX18" fmla="*/ 5779034 w 6539433"/>
            <a:gd name="connsiteY18" fmla="*/ 2465443 h 2569497"/>
            <a:gd name="connsiteX19" fmla="*/ 6403361 w 6539433"/>
            <a:gd name="connsiteY19" fmla="*/ 2545485 h 2569497"/>
            <a:gd name="connsiteX20" fmla="*/ 6531429 w 6539433"/>
            <a:gd name="connsiteY20" fmla="*/ 2569497 h 2569497"/>
            <a:gd name="connsiteX21" fmla="*/ 6539433 w 6539433"/>
            <a:gd name="connsiteY21" fmla="*/ 1705044 h 2569497"/>
            <a:gd name="connsiteX22" fmla="*/ 6203256 w 6539433"/>
            <a:gd name="connsiteY22" fmla="*/ 1665023 h 2569497"/>
            <a:gd name="connsiteX23" fmla="*/ 5370819 w 6539433"/>
            <a:gd name="connsiteY23" fmla="*/ 1496934 h 2569497"/>
            <a:gd name="connsiteX24" fmla="*/ 4338277 w 6539433"/>
            <a:gd name="connsiteY24" fmla="*/ 1256808 h 2569497"/>
            <a:gd name="connsiteX25" fmla="*/ 3561870 w 6539433"/>
            <a:gd name="connsiteY25" fmla="*/ 1048699 h 2569497"/>
            <a:gd name="connsiteX26" fmla="*/ 2841492 w 6539433"/>
            <a:gd name="connsiteY26" fmla="*/ 848594 h 2569497"/>
            <a:gd name="connsiteX27" fmla="*/ 2169139 w 6539433"/>
            <a:gd name="connsiteY27" fmla="*/ 608468 h 2569497"/>
            <a:gd name="connsiteX28" fmla="*/ 1712899 w 6539433"/>
            <a:gd name="connsiteY28" fmla="*/ 440380 h 2569497"/>
            <a:gd name="connsiteX29" fmla="*/ 1136597 w 6539433"/>
            <a:gd name="connsiteY29" fmla="*/ 232270 h 2569497"/>
            <a:gd name="connsiteX30" fmla="*/ 776408 w 6539433"/>
            <a:gd name="connsiteY30" fmla="*/ 120212 h 2569497"/>
            <a:gd name="connsiteX31" fmla="*/ 448235 w 6539433"/>
            <a:gd name="connsiteY31" fmla="*/ 40170 h 2569497"/>
            <a:gd name="connsiteX32" fmla="*/ 264139 w 6539433"/>
            <a:gd name="connsiteY32" fmla="*/ 24161 h 2569497"/>
            <a:gd name="connsiteX33" fmla="*/ 136071 w 6539433"/>
            <a:gd name="connsiteY33" fmla="*/ 16157 h 2569497"/>
            <a:gd name="connsiteX34" fmla="*/ 0 w 6539433"/>
            <a:gd name="connsiteY34" fmla="*/ 149 h 2569497"/>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24835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56134 w 6539433"/>
            <a:gd name="connsiteY32" fmla="*/ 40844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8 w 6539433"/>
            <a:gd name="connsiteY32" fmla="*/ 823 h 2570171"/>
            <a:gd name="connsiteX33" fmla="*/ 136071 w 6539433"/>
            <a:gd name="connsiteY33" fmla="*/ 16831 h 2570171"/>
            <a:gd name="connsiteX34" fmla="*/ 0 w 6539433"/>
            <a:gd name="connsiteY34" fmla="*/ 823 h 2570171"/>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097101 w 6539433"/>
            <a:gd name="connsiteY10" fmla="*/ 1224793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29267 h 2569499"/>
            <a:gd name="connsiteX33" fmla="*/ 136071 w 6539433"/>
            <a:gd name="connsiteY33" fmla="*/ 16159 h 2569499"/>
            <a:gd name="connsiteX34" fmla="*/ 0 w 6539433"/>
            <a:gd name="connsiteY34" fmla="*/ 151 h 2569499"/>
            <a:gd name="connsiteX0" fmla="*/ 64034 w 6539433"/>
            <a:gd name="connsiteY0" fmla="*/ 8004 h 2569348"/>
            <a:gd name="connsiteX1" fmla="*/ 64034 w 6539433"/>
            <a:gd name="connsiteY1" fmla="*/ 8004 h 2569348"/>
            <a:gd name="connsiteX2" fmla="*/ 200105 w 6539433"/>
            <a:gd name="connsiteY2" fmla="*/ 8004 h 2569348"/>
            <a:gd name="connsiteX3" fmla="*/ 189016 w 6539433"/>
            <a:gd name="connsiteY3" fmla="*/ 43673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 name="connsiteX0" fmla="*/ 64034 w 6539433"/>
            <a:gd name="connsiteY0" fmla="*/ 8004 h 2569348"/>
            <a:gd name="connsiteX1" fmla="*/ 64034 w 6539433"/>
            <a:gd name="connsiteY1" fmla="*/ 8004 h 2569348"/>
            <a:gd name="connsiteX2" fmla="*/ 200105 w 6539433"/>
            <a:gd name="connsiteY2" fmla="*/ 8004 h 2569348"/>
            <a:gd name="connsiteX3" fmla="*/ 198563 w 6539433"/>
            <a:gd name="connsiteY3" fmla="*/ 21837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39433" h="2569348">
              <a:moveTo>
                <a:pt x="64034" y="8004"/>
              </a:moveTo>
              <a:lnTo>
                <a:pt x="64034" y="8004"/>
              </a:lnTo>
              <a:cubicBezTo>
                <a:pt x="119407" y="1852"/>
                <a:pt x="177684" y="5699"/>
                <a:pt x="200105" y="8004"/>
              </a:cubicBezTo>
              <a:cubicBezTo>
                <a:pt x="222526" y="10309"/>
                <a:pt x="189225" y="20503"/>
                <a:pt x="198563" y="21837"/>
              </a:cubicBezTo>
              <a:cubicBezTo>
                <a:pt x="207901" y="23171"/>
                <a:pt x="256135" y="-4497"/>
                <a:pt x="256135" y="16008"/>
              </a:cubicBezTo>
              <a:lnTo>
                <a:pt x="368194" y="40021"/>
              </a:lnTo>
              <a:lnTo>
                <a:pt x="592311" y="176092"/>
              </a:lnTo>
              <a:lnTo>
                <a:pt x="920483" y="416218"/>
              </a:lnTo>
              <a:lnTo>
                <a:pt x="1221266" y="625053"/>
              </a:lnTo>
              <a:lnTo>
                <a:pt x="1634400" y="920483"/>
              </a:lnTo>
              <a:lnTo>
                <a:pt x="2125740" y="1217363"/>
              </a:lnTo>
              <a:lnTo>
                <a:pt x="2474841" y="1402909"/>
              </a:lnTo>
              <a:lnTo>
                <a:pt x="2915072" y="1587731"/>
              </a:lnTo>
              <a:cubicBezTo>
                <a:pt x="3058633" y="1656134"/>
                <a:pt x="3204606" y="1735698"/>
                <a:pt x="3345756" y="1792941"/>
              </a:cubicBezTo>
              <a:cubicBezTo>
                <a:pt x="3486907" y="1850184"/>
                <a:pt x="3623235" y="1877827"/>
                <a:pt x="3761975" y="1931188"/>
              </a:cubicBezTo>
              <a:cubicBezTo>
                <a:pt x="3895378" y="1973152"/>
                <a:pt x="4025195" y="2004806"/>
                <a:pt x="4181277" y="2049800"/>
              </a:cubicBezTo>
              <a:cubicBezTo>
                <a:pt x="4337359" y="2094795"/>
                <a:pt x="4519706" y="2153130"/>
                <a:pt x="4698467" y="2201155"/>
              </a:cubicBezTo>
              <a:lnTo>
                <a:pt x="5138698" y="2297205"/>
              </a:lnTo>
              <a:lnTo>
                <a:pt x="5759942" y="2436178"/>
              </a:lnTo>
              <a:lnTo>
                <a:pt x="6403361" y="2545336"/>
              </a:lnTo>
              <a:lnTo>
                <a:pt x="6531429" y="2569348"/>
              </a:lnTo>
              <a:lnTo>
                <a:pt x="6539433" y="1704895"/>
              </a:lnTo>
              <a:lnTo>
                <a:pt x="6203256" y="1664874"/>
              </a:lnTo>
              <a:lnTo>
                <a:pt x="5370819" y="1496785"/>
              </a:lnTo>
              <a:lnTo>
                <a:pt x="4338277" y="1256659"/>
              </a:lnTo>
              <a:lnTo>
                <a:pt x="3561870" y="1048550"/>
              </a:lnTo>
              <a:lnTo>
                <a:pt x="2841492" y="848445"/>
              </a:lnTo>
              <a:lnTo>
                <a:pt x="2169139" y="608319"/>
              </a:lnTo>
              <a:lnTo>
                <a:pt x="1712899" y="440231"/>
              </a:lnTo>
              <a:lnTo>
                <a:pt x="1136597" y="232121"/>
              </a:lnTo>
              <a:lnTo>
                <a:pt x="776408" y="120063"/>
              </a:lnTo>
              <a:lnTo>
                <a:pt x="448235" y="40021"/>
              </a:lnTo>
              <a:lnTo>
                <a:pt x="264138" y="29116"/>
              </a:lnTo>
              <a:lnTo>
                <a:pt x="136071" y="16008"/>
              </a:lnTo>
              <a:lnTo>
                <a:pt x="0" y="0"/>
              </a:lnTo>
            </a:path>
          </a:pathLst>
        </a:custGeom>
        <a:gradFill xmlns:a="http://schemas.openxmlformats.org/drawingml/2006/main">
          <a:gsLst>
            <a:gs pos="91000">
              <a:schemeClr val="dk1">
                <a:tint val="50000"/>
                <a:satMod val="300000"/>
                <a:alpha val="32000"/>
              </a:schemeClr>
            </a:gs>
            <a:gs pos="98000">
              <a:schemeClr val="dk1">
                <a:tint val="37000"/>
                <a:satMod val="300000"/>
              </a:schemeClr>
            </a:gs>
            <a:gs pos="100000">
              <a:schemeClr val="dk1">
                <a:tint val="15000"/>
                <a:satMod val="350000"/>
              </a:schemeClr>
            </a:gs>
          </a:gsLst>
          <a:lin ang="16200000" scaled="1"/>
        </a:gra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0.17323</cdr:x>
      <cdr:y>0.25586</cdr:y>
    </cdr:from>
    <cdr:to>
      <cdr:x>0.30409</cdr:x>
      <cdr:y>0.90078</cdr:y>
    </cdr:to>
    <cdr:sp macro="" textlink="">
      <cdr:nvSpPr>
        <cdr:cNvPr id="2" name="フリーフォーム 1"/>
        <cdr:cNvSpPr/>
      </cdr:nvSpPr>
      <cdr:spPr>
        <a:xfrm xmlns:a="http://schemas.openxmlformats.org/drawingml/2006/main">
          <a:off x="947419" y="910813"/>
          <a:ext cx="715706" cy="2295793"/>
        </a:xfrm>
        <a:custGeom xmlns:a="http://schemas.openxmlformats.org/drawingml/2006/main">
          <a:avLst/>
          <a:gdLst>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20378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50239 w 1488782"/>
            <a:gd name="connsiteY12" fmla="*/ 22069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11839 h 3611839"/>
            <a:gd name="connsiteX1" fmla="*/ 92481 w 1488782"/>
            <a:gd name="connsiteY1" fmla="*/ 3195620 h 3611839"/>
            <a:gd name="connsiteX2" fmla="*/ 198014 w 1488782"/>
            <a:gd name="connsiteY2" fmla="*/ 2657395 h 3611839"/>
            <a:gd name="connsiteX3" fmla="*/ 273621 w 1488782"/>
            <a:gd name="connsiteY3" fmla="*/ 2152482 h 3611839"/>
            <a:gd name="connsiteX4" fmla="*/ 368193 w 1488782"/>
            <a:gd name="connsiteY4" fmla="*/ 1706839 h 3611839"/>
            <a:gd name="connsiteX5" fmla="*/ 448235 w 1488782"/>
            <a:gd name="connsiteY5" fmla="*/ 1306628 h 3611839"/>
            <a:gd name="connsiteX6" fmla="*/ 608319 w 1488782"/>
            <a:gd name="connsiteY6" fmla="*/ 858393 h 3611839"/>
            <a:gd name="connsiteX7" fmla="*/ 680357 w 1488782"/>
            <a:gd name="connsiteY7" fmla="*/ 650284 h 3611839"/>
            <a:gd name="connsiteX8" fmla="*/ 776408 w 1488782"/>
            <a:gd name="connsiteY8" fmla="*/ 474191 h 3611839"/>
            <a:gd name="connsiteX9" fmla="*/ 912479 w 1488782"/>
            <a:gd name="connsiteY9" fmla="*/ 250074 h 3611839"/>
            <a:gd name="connsiteX10" fmla="*/ 1064559 w 1488782"/>
            <a:gd name="connsiteY10" fmla="*/ 130011 h 3611839"/>
            <a:gd name="connsiteX11" fmla="*/ 1288676 w 1488782"/>
            <a:gd name="connsiteY11" fmla="*/ 33960 h 3611839"/>
            <a:gd name="connsiteX12" fmla="*/ 1450239 w 1488782"/>
            <a:gd name="connsiteY12" fmla="*/ 0 h 3611839"/>
            <a:gd name="connsiteX13" fmla="*/ 1488782 w 1488782"/>
            <a:gd name="connsiteY13" fmla="*/ 7356 h 3611839"/>
            <a:gd name="connsiteX14" fmla="*/ 1248655 w 1488782"/>
            <a:gd name="connsiteY14" fmla="*/ 49969 h 3611839"/>
            <a:gd name="connsiteX15" fmla="*/ 1128592 w 1488782"/>
            <a:gd name="connsiteY15" fmla="*/ 354128 h 3611839"/>
            <a:gd name="connsiteX16" fmla="*/ 1019490 w 1488782"/>
            <a:gd name="connsiteY16" fmla="*/ 870512 h 3611839"/>
            <a:gd name="connsiteX17" fmla="*/ 936492 w 1488782"/>
            <a:gd name="connsiteY17" fmla="*/ 1210578 h 3611839"/>
            <a:gd name="connsiteX18" fmla="*/ 864454 w 1488782"/>
            <a:gd name="connsiteY18" fmla="*/ 1650809 h 3611839"/>
            <a:gd name="connsiteX19" fmla="*/ 824433 w 1488782"/>
            <a:gd name="connsiteY19" fmla="*/ 1970977 h 3611839"/>
            <a:gd name="connsiteX20" fmla="*/ 784412 w 1488782"/>
            <a:gd name="connsiteY20" fmla="*/ 2203099 h 3611839"/>
            <a:gd name="connsiteX21" fmla="*/ 748825 w 1488782"/>
            <a:gd name="connsiteY21" fmla="*/ 2547280 h 3611839"/>
            <a:gd name="connsiteX22" fmla="*/ 707326 w 1488782"/>
            <a:gd name="connsiteY22" fmla="*/ 2946843 h 3611839"/>
            <a:gd name="connsiteX23" fmla="*/ 672353 w 1488782"/>
            <a:gd name="connsiteY23" fmla="*/ 3299675 h 3611839"/>
            <a:gd name="connsiteX24" fmla="*/ 664349 w 1488782"/>
            <a:gd name="connsiteY24" fmla="*/ 3595830 h 3611839"/>
            <a:gd name="connsiteX25" fmla="*/ 0 w 1488782"/>
            <a:gd name="connsiteY25" fmla="*/ 3611839 h 3611839"/>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12479 w 1488782"/>
            <a:gd name="connsiteY9" fmla="*/ 242718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57031 w 1488782"/>
            <a:gd name="connsiteY15" fmla="*/ 361470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48235 w 1488782"/>
            <a:gd name="connsiteY6" fmla="*/ 1299272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86152 w 1488782"/>
            <a:gd name="connsiteY6" fmla="*/ 1291924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597136 h 3597136"/>
            <a:gd name="connsiteX1" fmla="*/ 18389 w 1441385"/>
            <a:gd name="connsiteY1" fmla="*/ 3555292 h 3597136"/>
            <a:gd name="connsiteX2" fmla="*/ 45084 w 1441385"/>
            <a:gd name="connsiteY2" fmla="*/ 3188264 h 3597136"/>
            <a:gd name="connsiteX3" fmla="*/ 150617 w 1441385"/>
            <a:gd name="connsiteY3" fmla="*/ 2650039 h 3597136"/>
            <a:gd name="connsiteX4" fmla="*/ 226224 w 1441385"/>
            <a:gd name="connsiteY4" fmla="*/ 2145126 h 3597136"/>
            <a:gd name="connsiteX5" fmla="*/ 320796 w 1441385"/>
            <a:gd name="connsiteY5" fmla="*/ 1699483 h 3597136"/>
            <a:gd name="connsiteX6" fmla="*/ 438755 w 1441385"/>
            <a:gd name="connsiteY6" fmla="*/ 1291924 h 3597136"/>
            <a:gd name="connsiteX7" fmla="*/ 560922 w 1441385"/>
            <a:gd name="connsiteY7" fmla="*/ 851037 h 3597136"/>
            <a:gd name="connsiteX8" fmla="*/ 661398 w 1441385"/>
            <a:gd name="connsiteY8" fmla="*/ 672323 h 3597136"/>
            <a:gd name="connsiteX9" fmla="*/ 757449 w 1441385"/>
            <a:gd name="connsiteY9" fmla="*/ 481533 h 3597136"/>
            <a:gd name="connsiteX10" fmla="*/ 893520 w 1441385"/>
            <a:gd name="connsiteY10" fmla="*/ 250066 h 3597136"/>
            <a:gd name="connsiteX11" fmla="*/ 1026641 w 1441385"/>
            <a:gd name="connsiteY11" fmla="*/ 144701 h 3597136"/>
            <a:gd name="connsiteX12" fmla="*/ 1241279 w 1441385"/>
            <a:gd name="connsiteY12" fmla="*/ 26604 h 3597136"/>
            <a:gd name="connsiteX13" fmla="*/ 1402842 w 1441385"/>
            <a:gd name="connsiteY13" fmla="*/ 0 h 3597136"/>
            <a:gd name="connsiteX14" fmla="*/ 1441385 w 1441385"/>
            <a:gd name="connsiteY14" fmla="*/ 0 h 3597136"/>
            <a:gd name="connsiteX15" fmla="*/ 1201258 w 1441385"/>
            <a:gd name="connsiteY15" fmla="*/ 42613 h 3597136"/>
            <a:gd name="connsiteX16" fmla="*/ 1109634 w 1441385"/>
            <a:gd name="connsiteY16" fmla="*/ 361470 h 3597136"/>
            <a:gd name="connsiteX17" fmla="*/ 972093 w 1441385"/>
            <a:gd name="connsiteY17" fmla="*/ 863156 h 3597136"/>
            <a:gd name="connsiteX18" fmla="*/ 889095 w 1441385"/>
            <a:gd name="connsiteY18" fmla="*/ 1203222 h 3597136"/>
            <a:gd name="connsiteX19" fmla="*/ 817057 w 1441385"/>
            <a:gd name="connsiteY19" fmla="*/ 1643453 h 3597136"/>
            <a:gd name="connsiteX20" fmla="*/ 777036 w 1441385"/>
            <a:gd name="connsiteY20" fmla="*/ 1963621 h 3597136"/>
            <a:gd name="connsiteX21" fmla="*/ 737015 w 1441385"/>
            <a:gd name="connsiteY21" fmla="*/ 2195743 h 3597136"/>
            <a:gd name="connsiteX22" fmla="*/ 701428 w 1441385"/>
            <a:gd name="connsiteY22" fmla="*/ 2539924 h 3597136"/>
            <a:gd name="connsiteX23" fmla="*/ 659929 w 1441385"/>
            <a:gd name="connsiteY23" fmla="*/ 2939487 h 3597136"/>
            <a:gd name="connsiteX24" fmla="*/ 624956 w 1441385"/>
            <a:gd name="connsiteY24" fmla="*/ 3292319 h 3597136"/>
            <a:gd name="connsiteX25" fmla="*/ 616952 w 1441385"/>
            <a:gd name="connsiteY25" fmla="*/ 3588474 h 3597136"/>
            <a:gd name="connsiteX26" fmla="*/ 0 w 1441385"/>
            <a:gd name="connsiteY26" fmla="*/ 3597136 h 359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1385" h="3597136">
              <a:moveTo>
                <a:pt x="0" y="3597136"/>
              </a:moveTo>
              <a:cubicBezTo>
                <a:pt x="6130" y="3585638"/>
                <a:pt x="12259" y="3566790"/>
                <a:pt x="18389" y="3555292"/>
              </a:cubicBezTo>
              <a:lnTo>
                <a:pt x="45084" y="3188264"/>
              </a:lnTo>
              <a:lnTo>
                <a:pt x="150617" y="2650039"/>
              </a:lnTo>
              <a:lnTo>
                <a:pt x="226224" y="2145126"/>
              </a:lnTo>
              <a:lnTo>
                <a:pt x="320796" y="1699483"/>
              </a:lnTo>
              <a:lnTo>
                <a:pt x="438755" y="1291924"/>
              </a:lnTo>
              <a:lnTo>
                <a:pt x="560922" y="851037"/>
              </a:lnTo>
              <a:lnTo>
                <a:pt x="661398" y="672323"/>
              </a:lnTo>
              <a:lnTo>
                <a:pt x="757449" y="481533"/>
              </a:lnTo>
              <a:lnTo>
                <a:pt x="893520" y="250066"/>
              </a:lnTo>
              <a:lnTo>
                <a:pt x="1026641" y="144701"/>
              </a:lnTo>
              <a:lnTo>
                <a:pt x="1241279" y="26604"/>
              </a:lnTo>
              <a:lnTo>
                <a:pt x="1402842" y="0"/>
              </a:lnTo>
              <a:lnTo>
                <a:pt x="1441385" y="0"/>
              </a:lnTo>
              <a:lnTo>
                <a:pt x="1201258" y="42613"/>
              </a:lnTo>
              <a:lnTo>
                <a:pt x="1109634" y="361470"/>
              </a:lnTo>
              <a:lnTo>
                <a:pt x="972093" y="863156"/>
              </a:lnTo>
              <a:lnTo>
                <a:pt x="889095" y="1203222"/>
              </a:lnTo>
              <a:lnTo>
                <a:pt x="817057" y="1643453"/>
              </a:lnTo>
              <a:lnTo>
                <a:pt x="777036" y="1963621"/>
              </a:lnTo>
              <a:lnTo>
                <a:pt x="737015" y="2195743"/>
              </a:lnTo>
              <a:lnTo>
                <a:pt x="701428" y="2539924"/>
              </a:lnTo>
              <a:lnTo>
                <a:pt x="659929" y="2939487"/>
              </a:lnTo>
              <a:lnTo>
                <a:pt x="624956" y="3292319"/>
              </a:lnTo>
              <a:lnTo>
                <a:pt x="616952" y="3588474"/>
              </a:lnTo>
              <a:lnTo>
                <a:pt x="0" y="3597136"/>
              </a:lnTo>
              <a:close/>
            </a:path>
          </a:pathLst>
        </a:custGeom>
        <a:solidFill xmlns:a="http://schemas.openxmlformats.org/drawingml/2006/main">
          <a:schemeClr val="accent1">
            <a:alpha val="13000"/>
          </a:schemeClr>
        </a:solidFill>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0.2686</cdr:x>
      <cdr:y>0.32844</cdr:y>
    </cdr:from>
    <cdr:to>
      <cdr:x>0.3194</cdr:x>
      <cdr:y>0.38383</cdr:y>
    </cdr:to>
    <cdr:sp macro="" textlink="">
      <cdr:nvSpPr>
        <cdr:cNvPr id="6" name="テキスト ボックス 5"/>
        <cdr:cNvSpPr txBox="1"/>
      </cdr:nvSpPr>
      <cdr:spPr>
        <a:xfrm xmlns:a="http://schemas.openxmlformats.org/drawingml/2006/main">
          <a:off x="2498256" y="1995345"/>
          <a:ext cx="472485" cy="336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0.43478</cdr:x>
      <cdr:y>0.15563</cdr:y>
    </cdr:from>
    <cdr:to>
      <cdr:x>0.4916</cdr:x>
      <cdr:y>0.21234</cdr:y>
    </cdr:to>
    <cdr:sp macro="" textlink="">
      <cdr:nvSpPr>
        <cdr:cNvPr id="8" name="テキスト ボックス 7"/>
        <cdr:cNvSpPr txBox="1"/>
      </cdr:nvSpPr>
      <cdr:spPr>
        <a:xfrm xmlns:a="http://schemas.openxmlformats.org/drawingml/2006/main">
          <a:off x="4043837" y="945508"/>
          <a:ext cx="528476" cy="344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0.1466</cdr:x>
      <cdr:y>0.73168</cdr:y>
    </cdr:from>
    <cdr:to>
      <cdr:x>0.23524</cdr:x>
      <cdr:y>0.78702</cdr:y>
    </cdr:to>
    <cdr:sp macro="" textlink="">
      <cdr:nvSpPr>
        <cdr:cNvPr id="12" name="テキスト ボックス 1"/>
        <cdr:cNvSpPr txBox="1"/>
      </cdr:nvSpPr>
      <cdr:spPr>
        <a:xfrm xmlns:a="http://schemas.openxmlformats.org/drawingml/2006/main">
          <a:off x="1363509" y="4445094"/>
          <a:ext cx="824430" cy="3362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a:p>
      </cdr:txBody>
    </cdr:sp>
  </cdr:relSizeAnchor>
  <cdr:relSizeAnchor xmlns:cdr="http://schemas.openxmlformats.org/drawingml/2006/chartDrawing">
    <cdr:from>
      <cdr:x>0.21306</cdr:x>
      <cdr:y>0.47806</cdr:y>
    </cdr:from>
    <cdr:to>
      <cdr:x>0.65482</cdr:x>
      <cdr:y>0.48749</cdr:y>
    </cdr:to>
    <cdr:cxnSp macro="">
      <cdr:nvCxnSpPr>
        <cdr:cNvPr id="17" name="直線コネクタ 16"/>
        <cdr:cNvCxnSpPr>
          <a:endCxn xmlns:a="http://schemas.openxmlformats.org/drawingml/2006/main" id="2" idx="6"/>
        </cdr:cNvCxnSpPr>
      </cdr:nvCxnSpPr>
      <cdr:spPr>
        <a:xfrm xmlns:a="http://schemas.openxmlformats.org/drawingml/2006/main" flipH="1">
          <a:off x="1165279" y="1701800"/>
          <a:ext cx="2416121" cy="33555"/>
        </a:xfrm>
        <a:prstGeom xmlns:a="http://schemas.openxmlformats.org/drawingml/2006/main" prst="line">
          <a:avLst/>
        </a:prstGeom>
        <a:ln xmlns:a="http://schemas.openxmlformats.org/drawingml/2006/main" w="158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0.28332</cdr:x>
      <cdr:y>0.25266</cdr:y>
    </cdr:from>
    <cdr:to>
      <cdr:x>0.29168</cdr:x>
      <cdr:y>0.2655</cdr:y>
    </cdr:to>
    <cdr:sp macro="" textlink="">
      <cdr:nvSpPr>
        <cdr:cNvPr id="26" name="円/楕円 25"/>
        <cdr:cNvSpPr/>
      </cdr:nvSpPr>
      <cdr:spPr>
        <a:xfrm xmlns:a="http://schemas.openxmlformats.org/drawingml/2006/main">
          <a:off x="1549529" y="899418"/>
          <a:ext cx="45719" cy="45719"/>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0.26285</cdr:x>
      <cdr:y>0.19058</cdr:y>
    </cdr:from>
    <cdr:to>
      <cdr:x>0.33944</cdr:x>
      <cdr:y>0.30916</cdr:y>
    </cdr:to>
    <cdr:sp macro="" textlink="">
      <cdr:nvSpPr>
        <cdr:cNvPr id="27" name="テキスト ボックス 26"/>
        <cdr:cNvSpPr txBox="1"/>
      </cdr:nvSpPr>
      <cdr:spPr>
        <a:xfrm xmlns:a="http://schemas.openxmlformats.org/drawingml/2006/main">
          <a:off x="1437583" y="678415"/>
          <a:ext cx="418890" cy="422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CP</a:t>
          </a:r>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0.13179</cdr:x>
      <cdr:y>0.70826</cdr:y>
    </cdr:from>
    <cdr:to>
      <cdr:x>0.67093</cdr:x>
      <cdr:y>0.87065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2088" y="3312368"/>
          <a:ext cx="3240360" cy="75945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0.34912</cdr:x>
      <cdr:y>0.46982</cdr:y>
    </cdr:from>
    <cdr:to>
      <cdr:x>0.71607</cdr:x>
      <cdr:y>0.72375</cdr:y>
    </cdr:to>
    <cdr:cxnSp macro="">
      <cdr:nvCxnSpPr>
        <cdr:cNvPr id="3" name="直線コネクタ 2"/>
        <cdr:cNvCxnSpPr/>
      </cdr:nvCxnSpPr>
      <cdr:spPr>
        <a:xfrm xmlns:a="http://schemas.openxmlformats.org/drawingml/2006/main" flipV="1">
          <a:off x="2725615" y="2521479"/>
          <a:ext cx="2864827" cy="13628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0.61934</cdr:x>
      <cdr:y>0.40401</cdr:y>
    </cdr:from>
    <cdr:to>
      <cdr:x>0.65501</cdr:x>
      <cdr:y>0.46135</cdr:y>
    </cdr:to>
    <cdr:sp macro="" textlink="">
      <cdr:nvSpPr>
        <cdr:cNvPr id="5" name="テキスト ボックス 77"/>
        <cdr:cNvSpPr txBox="1"/>
      </cdr:nvSpPr>
      <cdr:spPr>
        <a:xfrm xmlns:a="http://schemas.openxmlformats.org/drawingml/2006/main">
          <a:off x="4835281" y="2168280"/>
          <a:ext cx="278423" cy="30773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t>6</a:t>
          </a:r>
          <a:endParaRPr kumimoji="1" lang="ja-JP" altLang="en-US" sz="1100"/>
        </a:p>
      </cdr:txBody>
    </cdr:sp>
  </cdr:relSizeAnchor>
  <cdr:relSizeAnchor xmlns:cdr="http://schemas.openxmlformats.org/drawingml/2006/chartDrawing">
    <cdr:from>
      <cdr:x>0.594</cdr:x>
      <cdr:y>0.59104</cdr:y>
    </cdr:from>
    <cdr:to>
      <cdr:x>0.62967</cdr:x>
      <cdr:y>0.64838</cdr:y>
    </cdr:to>
    <cdr:sp macro="" textlink="">
      <cdr:nvSpPr>
        <cdr:cNvPr id="6" name="テキスト ボックス 77"/>
        <cdr:cNvSpPr txBox="1"/>
      </cdr:nvSpPr>
      <cdr:spPr>
        <a:xfrm xmlns:a="http://schemas.openxmlformats.org/drawingml/2006/main">
          <a:off x="4637454" y="3172069"/>
          <a:ext cx="278423" cy="30773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t>8</a:t>
          </a:r>
          <a:endParaRPr kumimoji="1" lang="ja-JP" altLang="en-US" sz="1100"/>
        </a:p>
      </cdr:txBody>
    </cdr:sp>
  </cdr:relSizeAnchor>
  <cdr:relSizeAnchor xmlns:cdr="http://schemas.openxmlformats.org/drawingml/2006/chartDrawing">
    <cdr:from>
      <cdr:x>0.35381</cdr:x>
      <cdr:y>0.31692</cdr:y>
    </cdr:from>
    <cdr:to>
      <cdr:x>0.67947</cdr:x>
      <cdr:y>0.72102</cdr:y>
    </cdr:to>
    <cdr:cxnSp macro="">
      <cdr:nvCxnSpPr>
        <cdr:cNvPr id="8" name="直線コネクタ 7"/>
        <cdr:cNvCxnSpPr/>
      </cdr:nvCxnSpPr>
      <cdr:spPr>
        <a:xfrm xmlns:a="http://schemas.openxmlformats.org/drawingml/2006/main" flipH="1">
          <a:off x="2762250" y="1700864"/>
          <a:ext cx="2542442" cy="2168769"/>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0.6597</cdr:x>
      <cdr:y>0.32619</cdr:y>
    </cdr:from>
    <cdr:to>
      <cdr:x>0.69536</cdr:x>
      <cdr:y>0.38353</cdr:y>
    </cdr:to>
    <cdr:sp macro="" textlink="">
      <cdr:nvSpPr>
        <cdr:cNvPr id="9" name="テキスト ボックス 77"/>
        <cdr:cNvSpPr txBox="1"/>
      </cdr:nvSpPr>
      <cdr:spPr>
        <a:xfrm xmlns:a="http://schemas.openxmlformats.org/drawingml/2006/main">
          <a:off x="5150338" y="1750646"/>
          <a:ext cx="278423" cy="30773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t>7</a:t>
          </a:r>
          <a:endParaRPr kumimoji="1" lang="ja-JP" alt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0.31148</cdr:x>
      <cdr:y>0.25926</cdr:y>
    </cdr:from>
    <cdr:to>
      <cdr:x>0.31148</cdr:x>
      <cdr:y>0.90741</cdr:y>
    </cdr:to>
    <cdr:cxnSp macro="">
      <cdr:nvCxnSpPr>
        <cdr:cNvPr id="3" name="直線矢印コネクタ 2"/>
        <cdr:cNvCxnSpPr/>
      </cdr:nvCxnSpPr>
      <cdr:spPr>
        <a:xfrm xmlns:a="http://schemas.openxmlformats.org/drawingml/2006/main" flipV="1">
          <a:off x="1368152" y="1008112"/>
          <a:ext cx="0" cy="2520280"/>
        </a:xfrm>
        <a:prstGeom xmlns:a="http://schemas.openxmlformats.org/drawingml/2006/main" prst="straightConnector1">
          <a:avLst/>
        </a:prstGeom>
        <a:ln xmlns:a="http://schemas.openxmlformats.org/drawingml/2006/main" w="19050">
          <a:prstDash val="dashDot"/>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0.25926</cdr:y>
    </cdr:from>
    <cdr:to>
      <cdr:x>0.32787</cdr:x>
      <cdr:y>0.25926</cdr:y>
    </cdr:to>
    <cdr:cxnSp macro="">
      <cdr:nvCxnSpPr>
        <cdr:cNvPr id="7" name="直線コネクタ 6"/>
        <cdr:cNvCxnSpPr/>
      </cdr:nvCxnSpPr>
      <cdr:spPr>
        <a:xfrm xmlns:a="http://schemas.openxmlformats.org/drawingml/2006/main" flipH="1">
          <a:off x="-72008" y="1008112"/>
          <a:ext cx="1440160" cy="0"/>
        </a:xfrm>
        <a:prstGeom xmlns:a="http://schemas.openxmlformats.org/drawingml/2006/main" prst="line">
          <a:avLst/>
        </a:prstGeom>
        <a:ln xmlns:a="http://schemas.openxmlformats.org/drawingml/2006/main" w="19050">
          <a:prstDash val="dash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0.25926</cdr:y>
    </cdr:from>
    <cdr:to>
      <cdr:x>0.19672</cdr:x>
      <cdr:y>0.25926</cdr:y>
    </cdr:to>
    <cdr:cxnSp macro="">
      <cdr:nvCxnSpPr>
        <cdr:cNvPr id="9" name="直線コネクタ 8"/>
        <cdr:cNvCxnSpPr/>
      </cdr:nvCxnSpPr>
      <cdr:spPr>
        <a:xfrm xmlns:a="http://schemas.openxmlformats.org/drawingml/2006/main" flipH="1">
          <a:off x="-864096" y="1008112"/>
          <a:ext cx="8640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0.29</cdr:x>
      <cdr:y>0.06996</cdr:y>
    </cdr:from>
    <cdr:to>
      <cdr:x>0.33375</cdr:x>
      <cdr:y>0.11769</cdr:y>
    </cdr:to>
    <cdr:cxnSp macro="">
      <cdr:nvCxnSpPr>
        <cdr:cNvPr id="5" name="直線矢印コネクタ 4"/>
        <cdr:cNvCxnSpPr/>
      </cdr:nvCxnSpPr>
      <cdr:spPr>
        <a:xfrm xmlns:a="http://schemas.openxmlformats.org/drawingml/2006/main" flipH="1">
          <a:off x="2386608" y="316632"/>
          <a:ext cx="360040"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cdr:x>
      <cdr:y>0.06996</cdr:y>
    </cdr:from>
    <cdr:to>
      <cdr:x>0.33375</cdr:x>
      <cdr:y>0.16542</cdr:y>
    </cdr:to>
    <cdr:cxnSp macro="">
      <cdr:nvCxnSpPr>
        <cdr:cNvPr id="7" name="直線矢印コネクタ 6"/>
        <cdr:cNvCxnSpPr/>
      </cdr:nvCxnSpPr>
      <cdr:spPr>
        <a:xfrm xmlns:a="http://schemas.openxmlformats.org/drawingml/2006/main" flipH="1">
          <a:off x="2674640" y="316632"/>
          <a:ext cx="72008"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0.26375</cdr:x>
      <cdr:y>0.00632</cdr:y>
    </cdr:from>
    <cdr:to>
      <cdr:x>0.3425</cdr:x>
      <cdr:y>0.11769</cdr:y>
    </cdr:to>
    <cdr:cxnSp macro="">
      <cdr:nvCxnSpPr>
        <cdr:cNvPr id="9" name="直線矢印コネクタ 8"/>
        <cdr:cNvCxnSpPr/>
      </cdr:nvCxnSpPr>
      <cdr:spPr>
        <a:xfrm xmlns:a="http://schemas.openxmlformats.org/drawingml/2006/main" flipH="1">
          <a:off x="2170584" y="28600"/>
          <a:ext cx="648072" cy="5040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0.3425</cdr:x>
      <cdr:y>0.00632</cdr:y>
    </cdr:from>
    <cdr:to>
      <cdr:x>0.35125</cdr:x>
      <cdr:y>0.30065</cdr:y>
    </cdr:to>
    <cdr:cxnSp macro="">
      <cdr:nvCxnSpPr>
        <cdr:cNvPr id="11" name="直線矢印コネクタ 10"/>
        <cdr:cNvCxnSpPr/>
      </cdr:nvCxnSpPr>
      <cdr:spPr>
        <a:xfrm xmlns:a="http://schemas.openxmlformats.org/drawingml/2006/main">
          <a:off x="2818656" y="28600"/>
          <a:ext cx="72008" cy="13321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414867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43791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4684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299046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13903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28367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162443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25002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77170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97403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5BCD64-015C-40A3-ACC2-6D799AB6CE9A}" type="datetimeFigureOut">
              <a:rPr kumimoji="1" lang="ja-JP" altLang="en-US" smtClean="0"/>
              <a:t>2014/8/27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7656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CD64-015C-40A3-ACC2-6D799AB6CE9A}" type="datetimeFigureOut">
              <a:rPr kumimoji="1" lang="ja-JP" altLang="en-US" smtClean="0"/>
              <a:t>2014/8/27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543848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chart" Target="../charts/chart4.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02663304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611560" y="1124744"/>
            <a:ext cx="8208912" cy="1470025"/>
          </a:xfrm>
          <a:solidFill>
            <a:schemeClr val="bg1">
              <a:alpha val="65000"/>
            </a:schemeClr>
          </a:solidFill>
          <a:effectLst/>
        </p:spPr>
        <p:txBody>
          <a:bodyPr>
            <a:normAutofit/>
          </a:bodyPr>
          <a:lstStyle/>
          <a:p>
            <a:r>
              <a:rPr kumimoji="1" lang="ja-JP" altLang="en-US" sz="4000" dirty="0" smtClean="0">
                <a:effectLst>
                  <a:outerShdw blurRad="63500" dist="50800" dir="5400000" algn="ctr" rotWithShape="0">
                    <a:srgbClr val="FFFF00">
                      <a:alpha val="40000"/>
                    </a:srgbClr>
                  </a:outerShdw>
                </a:effectLst>
              </a:rPr>
              <a:t>大きな</a:t>
            </a:r>
            <a:r>
              <a:rPr kumimoji="1" lang="ja-JP" altLang="en-US" sz="4000" dirty="0" smtClean="0">
                <a:effectLst>
                  <a:outerShdw blurRad="63500" dist="50800" dir="5400000" algn="ctr" rotWithShape="0">
                    <a:srgbClr val="FFFF00"/>
                  </a:outerShdw>
                </a:effectLst>
              </a:rPr>
              <a:t>分子の基本物性推算について</a:t>
            </a:r>
            <a:endParaRPr kumimoji="1" lang="ja-JP" altLang="en-US" sz="4000" dirty="0">
              <a:effectLst>
                <a:outerShdw blurRad="63500" dist="50800" dir="5400000" algn="ctr" rotWithShape="0">
                  <a:srgbClr val="FFFF00"/>
                </a:outerShdw>
              </a:effectLst>
            </a:endParaRPr>
          </a:p>
        </p:txBody>
      </p:sp>
      <p:sp>
        <p:nvSpPr>
          <p:cNvPr id="3" name="サブタイトル 2"/>
          <p:cNvSpPr>
            <a:spLocks noGrp="1"/>
          </p:cNvSpPr>
          <p:nvPr>
            <p:ph type="subTitle" idx="1"/>
          </p:nvPr>
        </p:nvSpPr>
        <p:spPr>
          <a:solidFill>
            <a:schemeClr val="bg1">
              <a:alpha val="65000"/>
            </a:schemeClr>
          </a:solidFill>
        </p:spPr>
        <p:txBody>
          <a:bodyPr>
            <a:normAutofit fontScale="92500" lnSpcReduction="20000"/>
          </a:bodyPr>
          <a:lstStyle/>
          <a:p>
            <a:r>
              <a:rPr lang="ja-JP" altLang="ja-JP" dirty="0">
                <a:solidFill>
                  <a:schemeClr val="tx1">
                    <a:lumMod val="95000"/>
                    <a:lumOff val="5000"/>
                  </a:schemeClr>
                </a:solidFill>
              </a:rPr>
              <a:t>第</a:t>
            </a:r>
            <a:r>
              <a:rPr lang="en-US" altLang="ja-JP" dirty="0">
                <a:solidFill>
                  <a:schemeClr val="tx1">
                    <a:lumMod val="95000"/>
                    <a:lumOff val="5000"/>
                  </a:schemeClr>
                </a:solidFill>
              </a:rPr>
              <a:t>5</a:t>
            </a:r>
            <a:r>
              <a:rPr lang="ja-JP" altLang="ja-JP" dirty="0">
                <a:solidFill>
                  <a:schemeClr val="tx1">
                    <a:lumMod val="95000"/>
                    <a:lumOff val="5000"/>
                  </a:schemeClr>
                </a:solidFill>
              </a:rPr>
              <a:t>回　物性と状態方程式に関するシンポジウム</a:t>
            </a:r>
          </a:p>
          <a:p>
            <a:r>
              <a:rPr kumimoji="1" lang="ja-JP" altLang="en-US" dirty="0" smtClean="0">
                <a:solidFill>
                  <a:schemeClr val="tx1">
                    <a:lumMod val="95000"/>
                    <a:lumOff val="5000"/>
                  </a:schemeClr>
                </a:solidFill>
              </a:rPr>
              <a:t>法政大学名誉教授　　</a:t>
            </a:r>
            <a:r>
              <a:rPr lang="ja-JP" altLang="en-US" dirty="0" smtClean="0">
                <a:solidFill>
                  <a:schemeClr val="tx1">
                    <a:lumMod val="95000"/>
                    <a:lumOff val="5000"/>
                  </a:schemeClr>
                </a:solidFill>
              </a:rPr>
              <a:t>西海</a:t>
            </a:r>
            <a:r>
              <a:rPr lang="ja-JP" altLang="en-US" dirty="0">
                <a:solidFill>
                  <a:schemeClr val="tx1">
                    <a:lumMod val="95000"/>
                    <a:lumOff val="5000"/>
                  </a:schemeClr>
                </a:solidFill>
              </a:rPr>
              <a:t>　</a:t>
            </a:r>
            <a:r>
              <a:rPr lang="ja-JP" altLang="en-US" dirty="0" smtClean="0">
                <a:solidFill>
                  <a:schemeClr val="tx1">
                    <a:lumMod val="95000"/>
                    <a:lumOff val="5000"/>
                  </a:schemeClr>
                </a:solidFill>
              </a:rPr>
              <a:t>英雄</a:t>
            </a:r>
            <a:endParaRPr lang="en-US" altLang="ja-JP" dirty="0" smtClean="0">
              <a:solidFill>
                <a:schemeClr val="tx1">
                  <a:lumMod val="95000"/>
                  <a:lumOff val="5000"/>
                </a:schemeClr>
              </a:solidFill>
            </a:endParaRPr>
          </a:p>
          <a:p>
            <a:r>
              <a:rPr kumimoji="1" lang="en-US" altLang="ja-JP" dirty="0" smtClean="0">
                <a:solidFill>
                  <a:schemeClr val="tx1">
                    <a:lumMod val="95000"/>
                    <a:lumOff val="5000"/>
                  </a:schemeClr>
                </a:solidFill>
              </a:rPr>
              <a:t>2014.8.27 </a:t>
            </a:r>
            <a:r>
              <a:rPr kumimoji="1" lang="ja-JP" altLang="en-US" dirty="0" smtClean="0">
                <a:solidFill>
                  <a:schemeClr val="tx1">
                    <a:lumMod val="95000"/>
                    <a:lumOff val="5000"/>
                  </a:schemeClr>
                </a:solidFill>
              </a:rPr>
              <a:t>日本大学生産学部、習志野</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124892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3612448956"/>
              </p:ext>
            </p:extLst>
          </p:nvPr>
        </p:nvGraphicFramePr>
        <p:xfrm>
          <a:off x="323528" y="332656"/>
          <a:ext cx="7330777" cy="5819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表 6"/>
          <p:cNvGraphicFramePr>
            <a:graphicFrameLocks noGrp="1"/>
          </p:cNvGraphicFramePr>
          <p:nvPr>
            <p:extLst>
              <p:ext uri="{D42A27DB-BD31-4B8C-83A1-F6EECF244321}">
                <p14:modId xmlns:p14="http://schemas.microsoft.com/office/powerpoint/2010/main" val="4107759949"/>
              </p:ext>
            </p:extLst>
          </p:nvPr>
        </p:nvGraphicFramePr>
        <p:xfrm>
          <a:off x="3059832" y="260648"/>
          <a:ext cx="4680520" cy="1059805"/>
        </p:xfrm>
        <a:graphic>
          <a:graphicData uri="http://schemas.openxmlformats.org/drawingml/2006/table">
            <a:tbl>
              <a:tblPr>
                <a:tableStyleId>{5C22544A-7EE6-4342-B048-85BDC9FD1C3A}</a:tableStyleId>
              </a:tblPr>
              <a:tblGrid>
                <a:gridCol w="4680520"/>
              </a:tblGrid>
              <a:tr h="1059805">
                <a:tc>
                  <a:txBody>
                    <a:bodyPr/>
                    <a:lstStyle/>
                    <a:p>
                      <a:pPr algn="l" fontAlgn="ctr"/>
                      <a:r>
                        <a:rPr lang="ja-JP" altLang="en-US" sz="2400" u="none" strike="noStrike" dirty="0">
                          <a:effectLst/>
                        </a:rPr>
                        <a:t>　</a:t>
                      </a:r>
                      <a:r>
                        <a:rPr lang="en-US" sz="2400" u="none" strike="noStrike" dirty="0">
                          <a:effectLst/>
                        </a:rPr>
                        <a:t>Tb/Tc=-1/(1.3+</a:t>
                      </a:r>
                      <a:r>
                        <a:rPr lang="el-GR" sz="2400" u="none" strike="noStrike" dirty="0">
                          <a:effectLst/>
                        </a:rPr>
                        <a:t>Σ</a:t>
                      </a:r>
                      <a:r>
                        <a:rPr lang="en-US" sz="2400" u="none" strike="noStrike" dirty="0" err="1" smtClean="0">
                          <a:effectLst/>
                        </a:rPr>
                        <a:t>Tck</a:t>
                      </a:r>
                      <a:r>
                        <a:rPr lang="en-US" sz="2400" u="none" strike="noStrike" dirty="0" smtClean="0">
                          <a:effectLst/>
                        </a:rPr>
                        <a:t>)</a:t>
                      </a:r>
                      <a:r>
                        <a:rPr lang="en-US" sz="2400" u="none" strike="noStrike" baseline="30000" dirty="0" smtClean="0">
                          <a:effectLst/>
                        </a:rPr>
                        <a:t>4</a:t>
                      </a:r>
                      <a:r>
                        <a:rPr lang="en-US" sz="2400" u="none" strike="noStrike" dirty="0" smtClean="0">
                          <a:effectLst/>
                        </a:rPr>
                        <a:t>+0.93=f(</a:t>
                      </a:r>
                      <a:r>
                        <a:rPr lang="el-GR" altLang="ja-JP" sz="2400" u="none" strike="noStrike" dirty="0" smtClean="0">
                          <a:effectLst/>
                        </a:rPr>
                        <a:t>Σ</a:t>
                      </a:r>
                      <a:r>
                        <a:rPr lang="en-US" altLang="ja-JP" sz="2400" u="none" strike="noStrike" dirty="0" err="1" smtClean="0">
                          <a:effectLst/>
                        </a:rPr>
                        <a:t>Tck</a:t>
                      </a:r>
                      <a:r>
                        <a:rPr lang="en-US" altLang="ja-JP" sz="2400" u="none" strike="noStrike" dirty="0" smtClean="0">
                          <a:effectLst/>
                        </a:rPr>
                        <a:t>)</a:t>
                      </a:r>
                      <a:endParaRPr lang="en-US" sz="2400" b="0" i="0" u="none" strike="noStrike" dirty="0">
                        <a:solidFill>
                          <a:srgbClr val="000000"/>
                        </a:solidFill>
                        <a:effectLst/>
                        <a:latin typeface="ＭＳ Ｐゴシック"/>
                      </a:endParaRPr>
                    </a:p>
                  </a:txBody>
                  <a:tcPr marL="9525" marR="9525" marT="9525" marB="0" anchor="ctr"/>
                </a:tc>
              </a:tr>
            </a:tbl>
          </a:graphicData>
        </a:graphic>
      </p:graphicFrame>
    </p:spTree>
    <p:extLst>
      <p:ext uri="{BB962C8B-B14F-4D97-AF65-F5344CB8AC3E}">
        <p14:creationId xmlns:p14="http://schemas.microsoft.com/office/powerpoint/2010/main" val="3248033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問題</a:t>
            </a:r>
            <a:r>
              <a:rPr kumimoji="1" lang="en-US" altLang="ja-JP" dirty="0" smtClean="0"/>
              <a:t>2. </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853423299"/>
              </p:ext>
            </p:extLst>
          </p:nvPr>
        </p:nvGraphicFramePr>
        <p:xfrm>
          <a:off x="2195736" y="548680"/>
          <a:ext cx="2966730" cy="576064"/>
        </p:xfrm>
        <a:graphic>
          <a:graphicData uri="http://schemas.openxmlformats.org/presentationml/2006/ole">
            <mc:AlternateContent xmlns:mc="http://schemas.openxmlformats.org/markup-compatibility/2006">
              <mc:Choice xmlns:v="urn:schemas-microsoft-com:vml" Requires="v">
                <p:oleObj spid="_x0000_s5135" name="Equation" r:id="rId3" imgW="1307880" imgH="253800" progId="Equation.DSMT4">
                  <p:embed/>
                </p:oleObj>
              </mc:Choice>
              <mc:Fallback>
                <p:oleObj name="Equation" r:id="rId3" imgW="1307880" imgH="253800" progId="Equation.DSMT4">
                  <p:embed/>
                  <p:pic>
                    <p:nvPicPr>
                      <p:cNvPr id="0" name=""/>
                      <p:cNvPicPr/>
                      <p:nvPr/>
                    </p:nvPicPr>
                    <p:blipFill>
                      <a:blip r:embed="rId4"/>
                      <a:stretch>
                        <a:fillRect/>
                      </a:stretch>
                    </p:blipFill>
                    <p:spPr>
                      <a:xfrm>
                        <a:off x="2195736" y="548680"/>
                        <a:ext cx="2966730" cy="576064"/>
                      </a:xfrm>
                      <a:prstGeom prst="rect">
                        <a:avLst/>
                      </a:prstGeom>
                    </p:spPr>
                  </p:pic>
                </p:oleObj>
              </mc:Fallback>
            </mc:AlternateContent>
          </a:graphicData>
        </a:graphic>
      </p:graphicFrame>
      <p:sp>
        <p:nvSpPr>
          <p:cNvPr id="5" name="テキスト ボックス 4"/>
          <p:cNvSpPr txBox="1"/>
          <p:nvPr/>
        </p:nvSpPr>
        <p:spPr>
          <a:xfrm>
            <a:off x="5220072" y="548680"/>
            <a:ext cx="2952328" cy="1077218"/>
          </a:xfrm>
          <a:prstGeom prst="rect">
            <a:avLst/>
          </a:prstGeom>
          <a:noFill/>
        </p:spPr>
        <p:txBody>
          <a:bodyPr wrap="square" rtlCol="0">
            <a:spAutoFit/>
          </a:bodyPr>
          <a:lstStyle/>
          <a:p>
            <a:r>
              <a:rPr kumimoji="1" lang="ja-JP" altLang="en-US" sz="3200" dirty="0" smtClean="0"/>
              <a:t>の線形性を変えられるか</a:t>
            </a:r>
            <a:endParaRPr kumimoji="1" lang="ja-JP" altLang="en-US" sz="3200" dirty="0"/>
          </a:p>
        </p:txBody>
      </p:sp>
      <p:graphicFrame>
        <p:nvGraphicFramePr>
          <p:cNvPr id="6" name="コンテンツ プレースホルダー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p:cNvSpPr txBox="1"/>
          <p:nvPr/>
        </p:nvSpPr>
        <p:spPr>
          <a:xfrm>
            <a:off x="1475656" y="6165304"/>
            <a:ext cx="5112568" cy="461665"/>
          </a:xfrm>
          <a:prstGeom prst="rect">
            <a:avLst/>
          </a:prstGeom>
          <a:noFill/>
        </p:spPr>
        <p:txBody>
          <a:bodyPr wrap="square" rtlCol="0">
            <a:spAutoFit/>
          </a:bodyPr>
          <a:lstStyle/>
          <a:p>
            <a:r>
              <a:rPr kumimoji="1" lang="ja-JP" altLang="en-US" sz="2400" dirty="0" smtClean="0"/>
              <a:t>ファミリー毎に相関できないか？</a:t>
            </a:r>
            <a:endParaRPr kumimoji="1" lang="ja-JP" altLang="en-US" sz="2400" dirty="0"/>
          </a:p>
        </p:txBody>
      </p:sp>
    </p:spTree>
    <p:extLst>
      <p:ext uri="{BB962C8B-B14F-4D97-AF65-F5344CB8AC3E}">
        <p14:creationId xmlns:p14="http://schemas.microsoft.com/office/powerpoint/2010/main" val="143431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ファミリー毎の</a:t>
            </a:r>
            <a:r>
              <a:rPr kumimoji="1" lang="en-US" altLang="ja-JP" dirty="0" smtClean="0"/>
              <a:t>Tb/Tc</a:t>
            </a:r>
            <a:r>
              <a:rPr kumimoji="1" lang="ja-JP" altLang="en-US" dirty="0" smtClean="0"/>
              <a:t>～</a:t>
            </a:r>
            <a:r>
              <a:rPr kumimoji="1" lang="en-US" altLang="ja-JP" dirty="0" smtClean="0"/>
              <a:t>Tc</a:t>
            </a:r>
            <a:r>
              <a:rPr kumimoji="1" lang="ja-JP" altLang="en-US" dirty="0" smtClean="0"/>
              <a:t>の相関</a:t>
            </a:r>
            <a:endParaRPr kumimoji="1" lang="ja-JP" alt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80811"/>
            <a:ext cx="6408712" cy="550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37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86288"/>
            <a:ext cx="8527263"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62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9282"/>
            <a:ext cx="7451735" cy="605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000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01" y="1052736"/>
            <a:ext cx="761674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87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 y="980728"/>
            <a:ext cx="774288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219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37827"/>
            <a:ext cx="6984775" cy="552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64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29" y="764704"/>
            <a:ext cx="7811505"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902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55857"/>
            <a:ext cx="7286428" cy="540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000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87722" y="5890280"/>
            <a:ext cx="4811212" cy="523220"/>
          </a:xfrm>
          <a:prstGeom prst="rect">
            <a:avLst/>
          </a:prstGeom>
          <a:noFill/>
        </p:spPr>
        <p:txBody>
          <a:bodyPr wrap="square" rtlCol="0">
            <a:spAutoFit/>
          </a:bodyPr>
          <a:lstStyle/>
          <a:p>
            <a:pPr algn="just"/>
            <a:r>
              <a:rPr lang="en-US" altLang="ja-JP" sz="1400" dirty="0" smtClean="0">
                <a:latin typeface="Times"/>
                <a:cs typeface="Times"/>
              </a:rPr>
              <a:t>Poling</a:t>
            </a:r>
            <a:r>
              <a:rPr lang="en-US" altLang="ja-JP" sz="1400" dirty="0">
                <a:latin typeface="Times"/>
                <a:cs typeface="Times"/>
              </a:rPr>
              <a:t>, </a:t>
            </a:r>
            <a:r>
              <a:rPr lang="en-US" altLang="ja-JP" sz="1400" dirty="0" err="1">
                <a:latin typeface="Times"/>
                <a:cs typeface="Times"/>
              </a:rPr>
              <a:t>Prausnitz</a:t>
            </a:r>
            <a:r>
              <a:rPr lang="en-US" altLang="ja-JP" sz="1400" dirty="0">
                <a:latin typeface="Times"/>
                <a:cs typeface="Times"/>
              </a:rPr>
              <a:t>, </a:t>
            </a:r>
            <a:r>
              <a:rPr lang="en-US" altLang="ja-JP" sz="1400" dirty="0" smtClean="0">
                <a:latin typeface="Times"/>
                <a:cs typeface="Times"/>
              </a:rPr>
              <a:t>O’Connell, </a:t>
            </a:r>
            <a:r>
              <a:rPr kumimoji="1" lang="en-US" altLang="ja-JP" sz="1400" dirty="0" smtClean="0">
                <a:latin typeface="Times"/>
                <a:cs typeface="Times"/>
              </a:rPr>
              <a:t>Properties of Gases and Liquids (5</a:t>
            </a:r>
            <a:r>
              <a:rPr kumimoji="1" lang="en-US" altLang="ja-JP" sz="1400" baseline="30000" dirty="0" smtClean="0">
                <a:latin typeface="Times"/>
                <a:cs typeface="Times"/>
              </a:rPr>
              <a:t>th</a:t>
            </a:r>
            <a:r>
              <a:rPr kumimoji="1" lang="en-US" altLang="ja-JP" sz="1400" dirty="0" smtClean="0">
                <a:latin typeface="Times"/>
                <a:cs typeface="Times"/>
              </a:rPr>
              <a:t> Ed.), McGraw-Hill (2001)</a:t>
            </a:r>
          </a:p>
        </p:txBody>
      </p:sp>
      <p:pic>
        <p:nvPicPr>
          <p:cNvPr id="4" name="図 3"/>
          <p:cNvPicPr>
            <a:picLocks noChangeAspect="1"/>
          </p:cNvPicPr>
          <p:nvPr/>
        </p:nvPicPr>
        <p:blipFill>
          <a:blip r:embed="rId2"/>
          <a:stretch>
            <a:fillRect/>
          </a:stretch>
        </p:blipFill>
        <p:spPr>
          <a:xfrm>
            <a:off x="576032" y="2079929"/>
            <a:ext cx="2640092" cy="4333571"/>
          </a:xfrm>
          <a:prstGeom prst="rect">
            <a:avLst/>
          </a:prstGeom>
        </p:spPr>
      </p:pic>
      <p:sp>
        <p:nvSpPr>
          <p:cNvPr id="7" name="テキスト ボックス 6"/>
          <p:cNvSpPr txBox="1"/>
          <p:nvPr/>
        </p:nvSpPr>
        <p:spPr>
          <a:xfrm>
            <a:off x="3587722" y="2934045"/>
            <a:ext cx="4912813" cy="707886"/>
          </a:xfrm>
          <a:prstGeom prst="rect">
            <a:avLst/>
          </a:prstGeom>
          <a:noFill/>
        </p:spPr>
        <p:txBody>
          <a:bodyPr wrap="square" rtlCol="0">
            <a:spAutoFit/>
          </a:bodyPr>
          <a:lstStyle/>
          <a:p>
            <a:r>
              <a:rPr lang="ja-JP" altLang="en-US" sz="2000" dirty="0"/>
              <a:t>臨界値の</a:t>
            </a:r>
            <a:r>
              <a:rPr lang="ja-JP" altLang="en-US" sz="2000" dirty="0" smtClean="0"/>
              <a:t>推算法については</a:t>
            </a:r>
            <a:r>
              <a:rPr kumimoji="1" lang="ja-JP" altLang="en-US" sz="2000" dirty="0" smtClean="0">
                <a:solidFill>
                  <a:srgbClr val="FF0000"/>
                </a:solidFill>
              </a:rPr>
              <a:t>グループ寄与法</a:t>
            </a:r>
            <a:r>
              <a:rPr kumimoji="1" lang="ja-JP" altLang="en-US" sz="2000" dirty="0" smtClean="0"/>
              <a:t>によるいくつかの方法が提案されている。</a:t>
            </a:r>
            <a:endParaRPr kumimoji="1" lang="ja-JP" altLang="en-US" sz="2000" dirty="0"/>
          </a:p>
        </p:txBody>
      </p:sp>
      <p:sp>
        <p:nvSpPr>
          <p:cNvPr id="8" name="テキスト ボックス 7"/>
          <p:cNvSpPr txBox="1"/>
          <p:nvPr/>
        </p:nvSpPr>
        <p:spPr>
          <a:xfrm>
            <a:off x="4061130" y="4159475"/>
            <a:ext cx="3799182" cy="1323439"/>
          </a:xfrm>
          <a:prstGeom prst="rect">
            <a:avLst/>
          </a:prstGeom>
          <a:noFill/>
        </p:spPr>
        <p:txBody>
          <a:bodyPr wrap="square" rtlCol="0">
            <a:spAutoFit/>
          </a:bodyPr>
          <a:lstStyle/>
          <a:p>
            <a:r>
              <a:rPr kumimoji="1" lang="en-US" altLang="ja-JP" sz="2000" dirty="0" err="1" smtClean="0">
                <a:latin typeface="Times"/>
                <a:cs typeface="Times"/>
              </a:rPr>
              <a:t>Lydersen</a:t>
            </a:r>
            <a:r>
              <a:rPr kumimoji="1" lang="en-US" altLang="ja-JP" sz="2000" dirty="0" smtClean="0">
                <a:latin typeface="Times"/>
                <a:cs typeface="Times"/>
              </a:rPr>
              <a:t> (1955)→</a:t>
            </a:r>
            <a:r>
              <a:rPr lang="en-US" altLang="ja-JP" sz="2000" dirty="0" err="1" smtClean="0">
                <a:solidFill>
                  <a:srgbClr val="FF0000"/>
                </a:solidFill>
                <a:latin typeface="Times"/>
                <a:cs typeface="Times"/>
              </a:rPr>
              <a:t>Joback</a:t>
            </a:r>
            <a:r>
              <a:rPr lang="en-US" altLang="ja-JP" sz="2000" dirty="0" smtClean="0">
                <a:solidFill>
                  <a:srgbClr val="FF0000"/>
                </a:solidFill>
                <a:latin typeface="Times"/>
                <a:cs typeface="Times"/>
              </a:rPr>
              <a:t> (1984)</a:t>
            </a:r>
          </a:p>
          <a:p>
            <a:r>
              <a:rPr kumimoji="1" lang="en-US" altLang="ja-JP" sz="2000" dirty="0" err="1" smtClean="0">
                <a:latin typeface="Times"/>
                <a:cs typeface="Times"/>
              </a:rPr>
              <a:t>Constantinou</a:t>
            </a:r>
            <a:r>
              <a:rPr kumimoji="1" lang="en-US" altLang="ja-JP" sz="2000" dirty="0" smtClean="0">
                <a:latin typeface="Times"/>
                <a:cs typeface="Times"/>
              </a:rPr>
              <a:t> and </a:t>
            </a:r>
            <a:r>
              <a:rPr kumimoji="1" lang="en-US" altLang="ja-JP" sz="2000" dirty="0" err="1" smtClean="0">
                <a:latin typeface="Times"/>
                <a:cs typeface="Times"/>
              </a:rPr>
              <a:t>Gani</a:t>
            </a:r>
            <a:r>
              <a:rPr kumimoji="1" lang="en-US" altLang="ja-JP" sz="2000" dirty="0" smtClean="0">
                <a:latin typeface="Times"/>
                <a:cs typeface="Times"/>
              </a:rPr>
              <a:t> (1994)</a:t>
            </a:r>
          </a:p>
          <a:p>
            <a:r>
              <a:rPr lang="en-US" altLang="ja-JP" sz="2000" dirty="0" smtClean="0">
                <a:latin typeface="Times"/>
                <a:cs typeface="Times"/>
              </a:rPr>
              <a:t>Wilson and </a:t>
            </a:r>
            <a:r>
              <a:rPr lang="en-US" altLang="ja-JP" sz="2000" dirty="0" err="1" smtClean="0">
                <a:latin typeface="Times"/>
                <a:cs typeface="Times"/>
              </a:rPr>
              <a:t>Jasperson</a:t>
            </a:r>
            <a:r>
              <a:rPr lang="en-US" altLang="ja-JP" sz="2000" dirty="0" smtClean="0">
                <a:latin typeface="Times"/>
                <a:cs typeface="Times"/>
              </a:rPr>
              <a:t> (1996)</a:t>
            </a:r>
          </a:p>
          <a:p>
            <a:r>
              <a:rPr kumimoji="1" lang="en-US" altLang="ja-JP" sz="2000" dirty="0" smtClean="0">
                <a:latin typeface="Times"/>
                <a:cs typeface="Times"/>
              </a:rPr>
              <a:t>Marrero and </a:t>
            </a:r>
            <a:r>
              <a:rPr kumimoji="1" lang="en-US" altLang="ja-JP" sz="2000" dirty="0" err="1" smtClean="0">
                <a:latin typeface="Times"/>
                <a:cs typeface="Times"/>
              </a:rPr>
              <a:t>Pardillo</a:t>
            </a:r>
            <a:r>
              <a:rPr kumimoji="1" lang="en-US" altLang="ja-JP" sz="2000" dirty="0" smtClean="0">
                <a:latin typeface="Times"/>
                <a:cs typeface="Times"/>
              </a:rPr>
              <a:t> (1999)</a:t>
            </a:r>
            <a:endParaRPr kumimoji="1" lang="ja-JP" altLang="en-US" sz="2000" dirty="0">
              <a:latin typeface="Times"/>
              <a:cs typeface="Times"/>
            </a:endParaRPr>
          </a:p>
        </p:txBody>
      </p:sp>
      <p:sp>
        <p:nvSpPr>
          <p:cNvPr id="9" name="タイトル 1"/>
          <p:cNvSpPr txBox="1">
            <a:spLocks/>
          </p:cNvSpPr>
          <p:nvPr/>
        </p:nvSpPr>
        <p:spPr>
          <a:xfrm>
            <a:off x="0" y="-38100"/>
            <a:ext cx="9144000" cy="1054100"/>
          </a:xfrm>
          <a:prstGeom prst="rect">
            <a:avLst/>
          </a:prstGeom>
          <a:noFill/>
        </p:spPr>
        <p:txBody>
          <a:bodyPr vert="horz" lIns="91440" tIns="45720" rIns="91440" bIns="45720" rtlCol="0" anchor="ctr">
            <a:normAutofit/>
          </a:bodyPr>
          <a:lstStyle>
            <a:defPPr>
              <a:defRPr lang="ja-JP"/>
            </a:defPPr>
            <a:lvl1pPr algn="ctr">
              <a:spcBef>
                <a:spcPct val="0"/>
              </a:spcBef>
              <a:buNone/>
              <a:defRPr sz="4400">
                <a:solidFill>
                  <a:srgbClr val="FF0000"/>
                </a:solidFill>
                <a:latin typeface="Times New Roman"/>
                <a:ea typeface="+mj-ea"/>
                <a:cs typeface="Times New Roman"/>
              </a:defRPr>
            </a:lvl1pPr>
          </a:lstStyle>
          <a:p>
            <a:r>
              <a:rPr lang="ja-JP" altLang="en-US" sz="3200" dirty="0" smtClean="0">
                <a:solidFill>
                  <a:schemeClr val="tx1"/>
                </a:solidFill>
              </a:rPr>
              <a:t>臨界値の推算</a:t>
            </a:r>
            <a:endParaRPr lang="ja-JP" altLang="en-US" sz="3200" dirty="0">
              <a:solidFill>
                <a:schemeClr val="tx1"/>
              </a:solidFill>
            </a:endParaRPr>
          </a:p>
        </p:txBody>
      </p:sp>
      <p:sp>
        <p:nvSpPr>
          <p:cNvPr id="12" name="テキスト ボックス 11"/>
          <p:cNvSpPr txBox="1"/>
          <p:nvPr/>
        </p:nvSpPr>
        <p:spPr>
          <a:xfrm>
            <a:off x="1339189" y="1016000"/>
            <a:ext cx="5860298" cy="400110"/>
          </a:xfrm>
          <a:prstGeom prst="rect">
            <a:avLst/>
          </a:prstGeom>
          <a:noFill/>
        </p:spPr>
        <p:txBody>
          <a:bodyPr wrap="none" rtlCol="0">
            <a:spAutoFit/>
          </a:bodyPr>
          <a:lstStyle/>
          <a:p>
            <a:r>
              <a:rPr kumimoji="1" lang="ja-JP" altLang="en-US" sz="2000" dirty="0" smtClean="0"/>
              <a:t>状態方程式を用いることで熱力学物性の推算が可能</a:t>
            </a:r>
            <a:endParaRPr kumimoji="1" lang="ja-JP" altLang="en-US" sz="2000" dirty="0"/>
          </a:p>
        </p:txBody>
      </p:sp>
      <p:sp>
        <p:nvSpPr>
          <p:cNvPr id="13" name="テキスト ボックス 12"/>
          <p:cNvSpPr txBox="1"/>
          <p:nvPr/>
        </p:nvSpPr>
        <p:spPr>
          <a:xfrm>
            <a:off x="1529689" y="1462676"/>
            <a:ext cx="5437506" cy="400110"/>
          </a:xfrm>
          <a:prstGeom prst="rect">
            <a:avLst/>
          </a:prstGeom>
          <a:noFill/>
        </p:spPr>
        <p:txBody>
          <a:bodyPr wrap="none" rtlCol="0">
            <a:spAutoFit/>
          </a:bodyPr>
          <a:lstStyle/>
          <a:p>
            <a:r>
              <a:rPr kumimoji="1" lang="en-US" altLang="ja-JP" sz="2000" dirty="0" smtClean="0">
                <a:latin typeface="Times"/>
                <a:cs typeface="Times"/>
              </a:rPr>
              <a:t>→</a:t>
            </a:r>
            <a:r>
              <a:rPr kumimoji="1" lang="ja-JP" altLang="en-US" sz="2000" dirty="0" smtClean="0"/>
              <a:t>対応状態原理を適用する際に臨界定数が必要</a:t>
            </a:r>
            <a:endParaRPr kumimoji="1" lang="ja-JP" altLang="en-US" sz="2000" dirty="0"/>
          </a:p>
        </p:txBody>
      </p:sp>
      <p:sp>
        <p:nvSpPr>
          <p:cNvPr id="10" name="テキスト ボックス 9"/>
          <p:cNvSpPr txBox="1"/>
          <p:nvPr/>
        </p:nvSpPr>
        <p:spPr>
          <a:xfrm>
            <a:off x="3587722" y="2079929"/>
            <a:ext cx="4811212" cy="707886"/>
          </a:xfrm>
          <a:prstGeom prst="rect">
            <a:avLst/>
          </a:prstGeom>
          <a:noFill/>
        </p:spPr>
        <p:txBody>
          <a:bodyPr wrap="square" rtlCol="0">
            <a:spAutoFit/>
          </a:bodyPr>
          <a:lstStyle/>
          <a:p>
            <a:r>
              <a:rPr kumimoji="1" lang="ja-JP" altLang="en-US" sz="2000" dirty="0" smtClean="0"/>
              <a:t>文献に載っていない未知物質については推算する必要がある。</a:t>
            </a:r>
            <a:endParaRPr kumimoji="1" lang="ja-JP" altLang="en-US" sz="2000" dirty="0"/>
          </a:p>
        </p:txBody>
      </p:sp>
    </p:spTree>
    <p:extLst>
      <p:ext uri="{BB962C8B-B14F-4D97-AF65-F5344CB8AC3E}">
        <p14:creationId xmlns:p14="http://schemas.microsoft.com/office/powerpoint/2010/main" val="979984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758861681"/>
              </p:ext>
            </p:extLst>
          </p:nvPr>
        </p:nvGraphicFramePr>
        <p:xfrm>
          <a:off x="1593605" y="939800"/>
          <a:ext cx="5956789" cy="497839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588224" y="620688"/>
            <a:ext cx="1728192" cy="461665"/>
          </a:xfrm>
          <a:prstGeom prst="rect">
            <a:avLst/>
          </a:prstGeom>
          <a:noFill/>
        </p:spPr>
        <p:txBody>
          <a:bodyPr wrap="square" rtlCol="0">
            <a:spAutoFit/>
          </a:bodyPr>
          <a:lstStyle/>
          <a:p>
            <a:r>
              <a:rPr kumimoji="1" lang="en-US" altLang="ja-JP" sz="2400" dirty="0" smtClean="0"/>
              <a:t>N</a:t>
            </a:r>
            <a:r>
              <a:rPr kumimoji="1" lang="ja-JP" altLang="en-US" sz="2400" dirty="0" smtClean="0"/>
              <a:t>　化合物</a:t>
            </a:r>
            <a:endParaRPr kumimoji="1" lang="ja-JP" altLang="en-US" sz="2400" dirty="0"/>
          </a:p>
        </p:txBody>
      </p:sp>
    </p:spTree>
    <p:extLst>
      <p:ext uri="{BB962C8B-B14F-4D97-AF65-F5344CB8AC3E}">
        <p14:creationId xmlns:p14="http://schemas.microsoft.com/office/powerpoint/2010/main" val="2417971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05" y="1268760"/>
            <a:ext cx="653427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660232" y="980728"/>
            <a:ext cx="1368152" cy="461665"/>
          </a:xfrm>
          <a:prstGeom prst="rect">
            <a:avLst/>
          </a:prstGeom>
          <a:noFill/>
        </p:spPr>
        <p:txBody>
          <a:bodyPr wrap="square" rtlCol="0">
            <a:spAutoFit/>
          </a:bodyPr>
          <a:lstStyle/>
          <a:p>
            <a:r>
              <a:rPr kumimoji="1" lang="en-US" altLang="ja-JP" sz="2400" dirty="0" smtClean="0"/>
              <a:t>S </a:t>
            </a:r>
            <a:r>
              <a:rPr kumimoji="1" lang="ja-JP" altLang="en-US" sz="2400" dirty="0" smtClean="0"/>
              <a:t>化合物</a:t>
            </a:r>
            <a:endParaRPr kumimoji="1" lang="ja-JP" altLang="en-US" sz="2400" dirty="0"/>
          </a:p>
        </p:txBody>
      </p:sp>
    </p:spTree>
    <p:extLst>
      <p:ext uri="{BB962C8B-B14F-4D97-AF65-F5344CB8AC3E}">
        <p14:creationId xmlns:p14="http://schemas.microsoft.com/office/powerpoint/2010/main" val="1907866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549" y="980728"/>
            <a:ext cx="684986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660232" y="980728"/>
            <a:ext cx="1872208" cy="461665"/>
          </a:xfrm>
          <a:prstGeom prst="rect">
            <a:avLst/>
          </a:prstGeom>
          <a:noFill/>
        </p:spPr>
        <p:txBody>
          <a:bodyPr wrap="square" rtlCol="0">
            <a:spAutoFit/>
          </a:bodyPr>
          <a:lstStyle/>
          <a:p>
            <a:r>
              <a:rPr kumimoji="1" lang="en-US" altLang="ja-JP" sz="2400" dirty="0" smtClean="0"/>
              <a:t>O</a:t>
            </a:r>
            <a:r>
              <a:rPr kumimoji="1" lang="ja-JP" altLang="en-US" sz="2400" dirty="0" smtClean="0"/>
              <a:t>　化合物</a:t>
            </a:r>
            <a:endParaRPr kumimoji="1" lang="ja-JP" altLang="en-US" sz="2400" dirty="0"/>
          </a:p>
        </p:txBody>
      </p:sp>
    </p:spTree>
    <p:extLst>
      <p:ext uri="{BB962C8B-B14F-4D97-AF65-F5344CB8AC3E}">
        <p14:creationId xmlns:p14="http://schemas.microsoft.com/office/powerpoint/2010/main" val="4251410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1700808"/>
            <a:ext cx="7200800" cy="3693319"/>
          </a:xfrm>
          <a:prstGeom prst="rect">
            <a:avLst/>
          </a:prstGeom>
        </p:spPr>
        <p:txBody>
          <a:bodyPr wrap="square">
            <a:spAutoFit/>
          </a:bodyPr>
          <a:lstStyle/>
          <a:p>
            <a:pPr>
              <a:defRPr/>
            </a:pPr>
            <a:r>
              <a:rPr lang="en-US" altLang="ja-JP" dirty="0"/>
              <a:t>1.</a:t>
            </a:r>
            <a:r>
              <a:rPr lang="ja-JP" altLang="en-US" dirty="0"/>
              <a:t>直鎖ＨＣ</a:t>
            </a:r>
            <a:r>
              <a:rPr lang="en-US" altLang="ja-JP" dirty="0"/>
              <a:t>(alkane/alkene/alkyne/</a:t>
            </a:r>
            <a:r>
              <a:rPr lang="en-US" altLang="ja-JP" dirty="0" err="1"/>
              <a:t>diene</a:t>
            </a:r>
            <a:r>
              <a:rPr lang="en-US" altLang="ja-JP" dirty="0"/>
              <a:t>)</a:t>
            </a:r>
            <a:r>
              <a:rPr lang="ja-JP" altLang="en-US" dirty="0"/>
              <a:t>・エーテルは一致性が高い</a:t>
            </a:r>
            <a:r>
              <a:rPr lang="ja-JP" altLang="en-US" dirty="0" smtClean="0"/>
              <a:t>。</a:t>
            </a:r>
            <a:endParaRPr lang="en-US" altLang="ja-JP" dirty="0" smtClean="0"/>
          </a:p>
          <a:p>
            <a:pPr>
              <a:defRPr/>
            </a:pPr>
            <a:r>
              <a:rPr lang="ja-JP" altLang="en-US" dirty="0" smtClean="0"/>
              <a:t>　　　</a:t>
            </a:r>
            <a:r>
              <a:rPr lang="en-US" altLang="ja-JP" dirty="0" smtClean="0"/>
              <a:t>Tb/Tc</a:t>
            </a:r>
            <a:r>
              <a:rPr lang="en-US" altLang="ja-JP" dirty="0"/>
              <a:t>= 4.639E-07*Tc</a:t>
            </a:r>
            <a:r>
              <a:rPr lang="en-US" altLang="ja-JP" baseline="30000" dirty="0"/>
              <a:t>2</a:t>
            </a:r>
            <a:r>
              <a:rPr lang="en-US" altLang="ja-JP" dirty="0"/>
              <a:t> - 6.783E-05*Tc + 0.5840   (T&gt;=280K) </a:t>
            </a:r>
          </a:p>
          <a:p>
            <a:pPr>
              <a:defRPr/>
            </a:pPr>
            <a:r>
              <a:rPr lang="en-US" altLang="ja-JP" dirty="0"/>
              <a:t>2. </a:t>
            </a:r>
            <a:r>
              <a:rPr lang="ja-JP" altLang="en-US" dirty="0"/>
              <a:t>シクロアルカン・環状アルコール・</a:t>
            </a:r>
            <a:r>
              <a:rPr lang="ja-JP" altLang="ja-JP" dirty="0"/>
              <a:t>多環アレン</a:t>
            </a:r>
            <a:r>
              <a:rPr lang="ja-JP" altLang="en-US" dirty="0"/>
              <a:t>・含酸素化合物</a:t>
            </a:r>
            <a:r>
              <a:rPr lang="en-US" altLang="ja-JP" dirty="0"/>
              <a:t>(</a:t>
            </a:r>
            <a:r>
              <a:rPr lang="ja-JP" altLang="en-US" dirty="0"/>
              <a:t>仮相関）は、</a:t>
            </a:r>
            <a:r>
              <a:rPr lang="en-US" altLang="ja-JP" dirty="0"/>
              <a:t>Tb/Tc</a:t>
            </a:r>
            <a:r>
              <a:rPr lang="ja-JP" altLang="ja-JP" dirty="0"/>
              <a:t> = 2.187E-04</a:t>
            </a:r>
            <a:r>
              <a:rPr lang="en-US" altLang="ja-JP" dirty="0"/>
              <a:t>*Tc</a:t>
            </a:r>
            <a:r>
              <a:rPr lang="ja-JP" altLang="ja-JP" dirty="0"/>
              <a:t> + </a:t>
            </a:r>
            <a:r>
              <a:rPr lang="en-US" altLang="ja-JP" dirty="0"/>
              <a:t>0.</a:t>
            </a:r>
            <a:r>
              <a:rPr lang="ja-JP" altLang="ja-JP" dirty="0"/>
              <a:t>5213</a:t>
            </a:r>
          </a:p>
          <a:p>
            <a:pPr>
              <a:defRPr/>
            </a:pPr>
            <a:r>
              <a:rPr lang="en-US" altLang="ja-JP" dirty="0"/>
              <a:t>3.</a:t>
            </a:r>
            <a:r>
              <a:rPr lang="ja-JP" altLang="en-US" dirty="0"/>
              <a:t>カルボン酸と直鎖アルコールは一致すると考えてよい</a:t>
            </a:r>
            <a:r>
              <a:rPr lang="ja-JP" altLang="en-US" dirty="0" smtClean="0"/>
              <a:t>。</a:t>
            </a:r>
            <a:endParaRPr lang="en-US" altLang="ja-JP" dirty="0" smtClean="0"/>
          </a:p>
          <a:p>
            <a:pPr>
              <a:defRPr/>
            </a:pPr>
            <a:r>
              <a:rPr lang="ja-JP" altLang="en-US" dirty="0"/>
              <a:t>　</a:t>
            </a:r>
            <a:r>
              <a:rPr lang="ja-JP" altLang="en-US" dirty="0" smtClean="0"/>
              <a:t>　　 </a:t>
            </a:r>
            <a:r>
              <a:rPr lang="en-US" altLang="ja-JP" dirty="0"/>
              <a:t>Tb/Tc=</a:t>
            </a:r>
            <a:r>
              <a:rPr lang="ja-JP" altLang="ja-JP" dirty="0"/>
              <a:t> 1.021E-06</a:t>
            </a:r>
            <a:r>
              <a:rPr lang="en-US" altLang="ja-JP" dirty="0"/>
              <a:t>Tc</a:t>
            </a:r>
            <a:r>
              <a:rPr lang="ja-JP" altLang="ja-JP" baseline="30000" dirty="0"/>
              <a:t>2</a:t>
            </a:r>
            <a:r>
              <a:rPr lang="ja-JP" altLang="ja-JP" dirty="0"/>
              <a:t> - 9.724E-04</a:t>
            </a:r>
            <a:r>
              <a:rPr lang="en-US" altLang="ja-JP" dirty="0"/>
              <a:t>Tc</a:t>
            </a:r>
            <a:r>
              <a:rPr lang="ja-JP" altLang="ja-JP" dirty="0"/>
              <a:t> + 9.197E-01</a:t>
            </a:r>
            <a:r>
              <a:rPr lang="en-US" altLang="ja-JP" dirty="0"/>
              <a:t>(T&gt;=400K) </a:t>
            </a:r>
          </a:p>
          <a:p>
            <a:pPr>
              <a:defRPr/>
            </a:pPr>
            <a:r>
              <a:rPr lang="en-US" altLang="ja-JP" dirty="0"/>
              <a:t>4.</a:t>
            </a:r>
            <a:r>
              <a:rPr lang="ja-JP" altLang="en-US" dirty="0"/>
              <a:t>エステル・ケトンは、</a:t>
            </a:r>
            <a:r>
              <a:rPr lang="en-US" altLang="ja-JP" dirty="0"/>
              <a:t>Tb/Tc= 7.904E-04*Tc + 0.2407</a:t>
            </a:r>
            <a:endParaRPr lang="ja-JP" altLang="ja-JP" dirty="0"/>
          </a:p>
          <a:p>
            <a:pPr>
              <a:defRPr/>
            </a:pPr>
            <a:r>
              <a:rPr lang="en-US" altLang="ja-JP" dirty="0"/>
              <a:t>5. </a:t>
            </a:r>
            <a:r>
              <a:rPr lang="ja-JP" altLang="en-US" dirty="0"/>
              <a:t>フロン類・ハロゲン化物は　</a:t>
            </a:r>
            <a:r>
              <a:rPr lang="en-US" altLang="ja-JP" dirty="0"/>
              <a:t>Tb/Tc= 2/3 =0.6667</a:t>
            </a:r>
          </a:p>
          <a:p>
            <a:pPr>
              <a:defRPr/>
            </a:pPr>
            <a:r>
              <a:rPr lang="en-US" altLang="ja-JP" dirty="0"/>
              <a:t>6.</a:t>
            </a:r>
            <a:r>
              <a:rPr lang="ja-JP" altLang="en-US" dirty="0"/>
              <a:t>単環アレンは　</a:t>
            </a:r>
            <a:r>
              <a:rPr lang="en-US" altLang="ja-JP" dirty="0"/>
              <a:t>Tb/Tc = 5.819E-04*Tc + 0.3056</a:t>
            </a:r>
          </a:p>
          <a:p>
            <a:pPr>
              <a:defRPr/>
            </a:pPr>
            <a:r>
              <a:rPr lang="en-US" altLang="ja-JP" dirty="0"/>
              <a:t>7.</a:t>
            </a:r>
            <a:r>
              <a:rPr lang="ja-JP" altLang="en-US" dirty="0"/>
              <a:t>鎖状含</a:t>
            </a:r>
            <a:r>
              <a:rPr lang="en-US" altLang="ja-JP" dirty="0"/>
              <a:t>N</a:t>
            </a:r>
            <a:r>
              <a:rPr lang="ja-JP" altLang="en-US" dirty="0"/>
              <a:t>化合物は　</a:t>
            </a:r>
            <a:r>
              <a:rPr lang="en-US" altLang="ja-JP" dirty="0"/>
              <a:t>Tb/Tc= 3.804E-04*</a:t>
            </a:r>
            <a:r>
              <a:rPr lang="en-US" altLang="ja-JP" dirty="0" err="1"/>
              <a:t>tc</a:t>
            </a:r>
            <a:r>
              <a:rPr lang="en-US" altLang="ja-JP" dirty="0"/>
              <a:t> + 0.4609</a:t>
            </a:r>
            <a:endParaRPr lang="ja-JP" altLang="ja-JP" dirty="0"/>
          </a:p>
          <a:p>
            <a:pPr>
              <a:defRPr/>
            </a:pPr>
            <a:r>
              <a:rPr lang="en-US" altLang="ja-JP" dirty="0"/>
              <a:t>8. </a:t>
            </a:r>
            <a:r>
              <a:rPr lang="ja-JP" altLang="en-US" dirty="0"/>
              <a:t>非鎖状含</a:t>
            </a:r>
            <a:r>
              <a:rPr lang="en-US" altLang="ja-JP" dirty="0"/>
              <a:t>N</a:t>
            </a:r>
            <a:r>
              <a:rPr lang="ja-JP" altLang="en-US" dirty="0"/>
              <a:t>化合物は　</a:t>
            </a:r>
            <a:r>
              <a:rPr lang="en-US" altLang="ja-JP" dirty="0"/>
              <a:t>Tb/Tc</a:t>
            </a:r>
            <a:r>
              <a:rPr lang="ja-JP" altLang="ja-JP" dirty="0"/>
              <a:t> = 3.800E-04</a:t>
            </a:r>
            <a:r>
              <a:rPr lang="en-US" altLang="ja-JP" dirty="0"/>
              <a:t>*Tc</a:t>
            </a:r>
            <a:r>
              <a:rPr lang="ja-JP" altLang="ja-JP" dirty="0"/>
              <a:t> + </a:t>
            </a:r>
            <a:r>
              <a:rPr lang="en-US" altLang="ja-JP" dirty="0"/>
              <a:t>0.</a:t>
            </a:r>
            <a:r>
              <a:rPr lang="ja-JP" altLang="ja-JP" dirty="0"/>
              <a:t>4110</a:t>
            </a:r>
            <a:r>
              <a:rPr lang="ja-JP" altLang="en-US" dirty="0"/>
              <a:t>　</a:t>
            </a:r>
            <a:endParaRPr lang="en-US" altLang="ja-JP" dirty="0"/>
          </a:p>
          <a:p>
            <a:pPr>
              <a:defRPr/>
            </a:pPr>
            <a:r>
              <a:rPr lang="en-US" altLang="ja-JP" dirty="0"/>
              <a:t>9. S</a:t>
            </a:r>
            <a:r>
              <a:rPr lang="ja-JP" altLang="en-US" dirty="0"/>
              <a:t>化合物 </a:t>
            </a:r>
            <a:r>
              <a:rPr lang="en-US" altLang="ja-JP" dirty="0"/>
              <a:t>Tb/Tc=0.60 (</a:t>
            </a:r>
            <a:r>
              <a:rPr lang="ja-JP" altLang="en-US" dirty="0"/>
              <a:t>仮相関）</a:t>
            </a:r>
            <a:endParaRPr lang="en-US" altLang="ja-JP" dirty="0"/>
          </a:p>
          <a:p>
            <a:pPr>
              <a:defRPr/>
            </a:pPr>
            <a:r>
              <a:rPr lang="en-US" altLang="ja-JP" dirty="0"/>
              <a:t>10. O</a:t>
            </a:r>
            <a:r>
              <a:rPr lang="ja-JP" altLang="en-US" dirty="0"/>
              <a:t>化合物 </a:t>
            </a:r>
            <a:r>
              <a:rPr lang="en-US" altLang="ja-JP" dirty="0"/>
              <a:t>Tb/Tc = 2.000E-04*Tc+ 0.5250 (</a:t>
            </a:r>
            <a:r>
              <a:rPr lang="ja-JP" altLang="en-US" dirty="0"/>
              <a:t>仮相関）</a:t>
            </a:r>
            <a:r>
              <a:rPr lang="en-US" altLang="ja-JP" dirty="0"/>
              <a:t> </a:t>
            </a:r>
            <a:endParaRPr lang="ja-JP" altLang="en-US" dirty="0"/>
          </a:p>
        </p:txBody>
      </p:sp>
      <p:sp>
        <p:nvSpPr>
          <p:cNvPr id="3" name="テキスト ボックス 2"/>
          <p:cNvSpPr txBox="1"/>
          <p:nvPr/>
        </p:nvSpPr>
        <p:spPr>
          <a:xfrm>
            <a:off x="1187624" y="692696"/>
            <a:ext cx="6480720" cy="707886"/>
          </a:xfrm>
          <a:prstGeom prst="rect">
            <a:avLst/>
          </a:prstGeom>
          <a:noFill/>
        </p:spPr>
        <p:txBody>
          <a:bodyPr wrap="square" rtlCol="0">
            <a:spAutoFit/>
          </a:bodyPr>
          <a:lstStyle/>
          <a:p>
            <a:r>
              <a:rPr kumimoji="1" lang="ja-JP" altLang="en-US" sz="4000" dirty="0" smtClean="0"/>
              <a:t>ファミリー相関　</a:t>
            </a:r>
            <a:r>
              <a:rPr kumimoji="1" lang="en-US" altLang="ja-JP" sz="4000" dirty="0" smtClean="0"/>
              <a:t>Tb/Tc=g(Tc)</a:t>
            </a:r>
            <a:endParaRPr kumimoji="1" lang="ja-JP" altLang="en-US" sz="4000" dirty="0"/>
          </a:p>
        </p:txBody>
      </p:sp>
    </p:spTree>
    <p:extLst>
      <p:ext uri="{BB962C8B-B14F-4D97-AF65-F5344CB8AC3E}">
        <p14:creationId xmlns:p14="http://schemas.microsoft.com/office/powerpoint/2010/main" val="888934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ファミリー法による</a:t>
            </a:r>
            <a:r>
              <a:rPr kumimoji="1" lang="en-US" altLang="ja-JP" dirty="0" smtClean="0"/>
              <a:t>Tc</a:t>
            </a:r>
            <a:r>
              <a:rPr kumimoji="1" lang="ja-JP" altLang="en-US" dirty="0" smtClean="0"/>
              <a:t>の推算</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Tb</a:t>
            </a:r>
            <a:r>
              <a:rPr lang="ja-JP" altLang="en-US" dirty="0" smtClean="0"/>
              <a:t>は</a:t>
            </a:r>
            <a:r>
              <a:rPr lang="el-GR" altLang="ja-JP" dirty="0"/>
              <a:t>Σ</a:t>
            </a:r>
            <a:r>
              <a:rPr lang="en-US" altLang="ja-JP" dirty="0" smtClean="0"/>
              <a:t>T</a:t>
            </a:r>
            <a:r>
              <a:rPr lang="ja-JP" altLang="en-US" dirty="0" smtClean="0"/>
              <a:t>ｂｋに線形なため大きな分子では大変大きな値となり、結果</a:t>
            </a:r>
            <a:r>
              <a:rPr lang="en-US" altLang="ja-JP" dirty="0" smtClean="0"/>
              <a:t>Tc</a:t>
            </a:r>
            <a:r>
              <a:rPr lang="ja-JP" altLang="en-US" dirty="0" smtClean="0"/>
              <a:t>の推算値が大きくなりすぎ実用的でない</a:t>
            </a:r>
            <a:endParaRPr lang="en-US" altLang="ja-JP" dirty="0" smtClean="0"/>
          </a:p>
          <a:p>
            <a:r>
              <a:rPr lang="en-US" altLang="ja-JP" dirty="0" smtClean="0"/>
              <a:t>1. Tb/Tc</a:t>
            </a:r>
            <a:r>
              <a:rPr lang="en-US" altLang="ja-JP" dirty="0"/>
              <a:t>=-1/(1.3+</a:t>
            </a:r>
            <a:r>
              <a:rPr lang="el-GR" altLang="ja-JP" dirty="0"/>
              <a:t>Σ</a:t>
            </a:r>
            <a:r>
              <a:rPr lang="en-US" altLang="ja-JP" dirty="0" err="1"/>
              <a:t>Tck</a:t>
            </a:r>
            <a:r>
              <a:rPr lang="en-US" altLang="ja-JP" dirty="0"/>
              <a:t>)</a:t>
            </a:r>
            <a:r>
              <a:rPr lang="en-US" altLang="ja-JP" baseline="30000" dirty="0"/>
              <a:t>4</a:t>
            </a:r>
            <a:r>
              <a:rPr lang="en-US" altLang="ja-JP" dirty="0"/>
              <a:t>+0.93=f(</a:t>
            </a:r>
            <a:r>
              <a:rPr lang="el-GR" altLang="ja-JP" dirty="0"/>
              <a:t>Σ</a:t>
            </a:r>
            <a:r>
              <a:rPr lang="en-US" altLang="ja-JP" dirty="0" err="1" smtClean="0"/>
              <a:t>Tck</a:t>
            </a:r>
            <a:r>
              <a:rPr lang="ja-JP" altLang="en-US" dirty="0" smtClean="0"/>
              <a:t>）</a:t>
            </a:r>
            <a:endParaRPr lang="en-US" altLang="ja-JP" dirty="0" smtClean="0"/>
          </a:p>
          <a:p>
            <a:r>
              <a:rPr lang="en-US" altLang="ja-JP" dirty="0" smtClean="0"/>
              <a:t>2. </a:t>
            </a:r>
            <a:r>
              <a:rPr lang="ja-JP" altLang="en-US" dirty="0" smtClean="0"/>
              <a:t>ファミリー</a:t>
            </a:r>
            <a:r>
              <a:rPr lang="ja-JP" altLang="en-US" dirty="0"/>
              <a:t>相関　</a:t>
            </a:r>
            <a:r>
              <a:rPr lang="en-US" altLang="ja-JP" dirty="0"/>
              <a:t>Tb/Tc=g(Tc</a:t>
            </a:r>
            <a:r>
              <a:rPr lang="en-US" altLang="ja-JP" dirty="0" smtClean="0"/>
              <a:t>) </a:t>
            </a:r>
          </a:p>
          <a:p>
            <a:pPr marL="0" indent="0">
              <a:buNone/>
            </a:pPr>
            <a:r>
              <a:rPr lang="ja-JP" altLang="en-US" dirty="0"/>
              <a:t>を</a:t>
            </a:r>
            <a:r>
              <a:rPr lang="ja-JP" altLang="en-US" dirty="0" smtClean="0"/>
              <a:t>得た。</a:t>
            </a:r>
            <a:endParaRPr lang="ja-JP" altLang="en-US" dirty="0"/>
          </a:p>
          <a:p>
            <a:r>
              <a:rPr lang="el-GR" altLang="ja-JP" dirty="0"/>
              <a:t>Σ</a:t>
            </a:r>
            <a:r>
              <a:rPr lang="en-US" altLang="ja-JP" dirty="0" err="1" smtClean="0"/>
              <a:t>Tck</a:t>
            </a:r>
            <a:r>
              <a:rPr lang="ja-JP" altLang="en-US" dirty="0" smtClean="0"/>
              <a:t>→　</a:t>
            </a:r>
            <a:r>
              <a:rPr lang="en-US" altLang="ja-JP" dirty="0" smtClean="0"/>
              <a:t>(Tb/Tc)</a:t>
            </a:r>
            <a:r>
              <a:rPr lang="ja-JP" altLang="en-US" dirty="0" smtClean="0"/>
              <a:t>　→　</a:t>
            </a:r>
            <a:r>
              <a:rPr lang="en-US" altLang="ja-JP" dirty="0" smtClean="0"/>
              <a:t>Tc</a:t>
            </a:r>
          </a:p>
          <a:p>
            <a:pPr marL="0" indent="0">
              <a:buNone/>
            </a:pPr>
            <a:r>
              <a:rPr lang="ja-JP" altLang="en-US" dirty="0" smtClean="0"/>
              <a:t>と　</a:t>
            </a:r>
            <a:r>
              <a:rPr lang="en-US" altLang="ja-JP" dirty="0" smtClean="0"/>
              <a:t>Tb</a:t>
            </a:r>
            <a:r>
              <a:rPr lang="ja-JP" altLang="en-US" dirty="0" smtClean="0"/>
              <a:t>を経ずに</a:t>
            </a:r>
            <a:r>
              <a:rPr lang="en-US" altLang="ja-JP" dirty="0" smtClean="0"/>
              <a:t>Tc</a:t>
            </a:r>
            <a:r>
              <a:rPr lang="ja-JP" altLang="en-US" dirty="0" smtClean="0"/>
              <a:t>を推算できる方法を提供する</a:t>
            </a:r>
            <a:endParaRPr lang="en-US" altLang="ja-JP" dirty="0" smtClean="0"/>
          </a:p>
          <a:p>
            <a:endParaRPr kumimoji="1" lang="ja-JP" altLang="en-US" dirty="0"/>
          </a:p>
        </p:txBody>
      </p:sp>
    </p:spTree>
    <p:extLst>
      <p:ext uri="{BB962C8B-B14F-4D97-AF65-F5344CB8AC3E}">
        <p14:creationId xmlns:p14="http://schemas.microsoft.com/office/powerpoint/2010/main" val="248852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988360930"/>
              </p:ext>
            </p:extLst>
          </p:nvPr>
        </p:nvGraphicFramePr>
        <p:xfrm>
          <a:off x="611560" y="1556792"/>
          <a:ext cx="3960440" cy="4304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831807093"/>
              </p:ext>
            </p:extLst>
          </p:nvPr>
        </p:nvGraphicFramePr>
        <p:xfrm>
          <a:off x="4499992" y="1628800"/>
          <a:ext cx="4392488" cy="388843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矢印コネクタ 6"/>
          <p:cNvCxnSpPr/>
          <p:nvPr/>
        </p:nvCxnSpPr>
        <p:spPr>
          <a:xfrm flipH="1">
            <a:off x="3635896" y="2636912"/>
            <a:ext cx="792088" cy="0"/>
          </a:xfrm>
          <a:prstGeom prst="straightConnector1">
            <a:avLst/>
          </a:prstGeom>
          <a:ln w="19050">
            <a:prstDash val="dashDot"/>
            <a:tailEnd type="arrow"/>
          </a:ln>
        </p:spPr>
        <p:style>
          <a:lnRef idx="1">
            <a:schemeClr val="dk1"/>
          </a:lnRef>
          <a:fillRef idx="0">
            <a:schemeClr val="dk1"/>
          </a:fillRef>
          <a:effectRef idx="0">
            <a:schemeClr val="dk1"/>
          </a:effectRef>
          <a:fontRef idx="minor">
            <a:schemeClr val="tx1"/>
          </a:fontRef>
        </p:style>
      </p:cxnSp>
      <p:cxnSp>
        <p:nvCxnSpPr>
          <p:cNvPr id="9" name="直線矢印コネクタ 8"/>
          <p:cNvCxnSpPr/>
          <p:nvPr/>
        </p:nvCxnSpPr>
        <p:spPr>
          <a:xfrm>
            <a:off x="3635896" y="2636912"/>
            <a:ext cx="0" cy="2664296"/>
          </a:xfrm>
          <a:prstGeom prst="straightConnector1">
            <a:avLst/>
          </a:prstGeom>
          <a:ln w="19050">
            <a:prstDash val="dashDot"/>
            <a:tailEnd type="arrow"/>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1331640" y="476672"/>
            <a:ext cx="6192688" cy="523220"/>
          </a:xfrm>
          <a:prstGeom prst="rect">
            <a:avLst/>
          </a:prstGeom>
          <a:noFill/>
        </p:spPr>
        <p:txBody>
          <a:bodyPr wrap="square" rtlCol="0">
            <a:spAutoFit/>
          </a:bodyPr>
          <a:lstStyle/>
          <a:p>
            <a:r>
              <a:rPr kumimoji="1" lang="ja-JP" altLang="en-US" sz="2800" dirty="0" smtClean="0"/>
              <a:t>ファミリー法による </a:t>
            </a:r>
            <a:r>
              <a:rPr kumimoji="1" lang="en-US" altLang="ja-JP" sz="2800" dirty="0" smtClean="0"/>
              <a:t>Tc </a:t>
            </a:r>
            <a:r>
              <a:rPr kumimoji="1" lang="ja-JP" altLang="en-US" sz="2800" dirty="0" smtClean="0"/>
              <a:t>決定法の説明</a:t>
            </a:r>
            <a:endParaRPr kumimoji="1" lang="ja-JP" altLang="en-US" sz="2800" dirty="0"/>
          </a:p>
        </p:txBody>
      </p:sp>
    </p:spTree>
    <p:extLst>
      <p:ext uri="{BB962C8B-B14F-4D97-AF65-F5344CB8AC3E}">
        <p14:creationId xmlns:p14="http://schemas.microsoft.com/office/powerpoint/2010/main" val="398476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332656"/>
            <a:ext cx="8229600" cy="1143000"/>
          </a:xfrm>
        </p:spPr>
        <p:txBody>
          <a:bodyPr>
            <a:normAutofit/>
          </a:bodyPr>
          <a:lstStyle/>
          <a:p>
            <a:r>
              <a:rPr lang="en-US" altLang="ja-JP" dirty="0"/>
              <a:t>Tc</a:t>
            </a:r>
            <a:r>
              <a:rPr lang="ja-JP" altLang="en-US" dirty="0"/>
              <a:t>の推算</a:t>
            </a:r>
            <a:r>
              <a:rPr lang="ja-JP" altLang="en-US" dirty="0" smtClean="0"/>
              <a:t>と諸物性</a:t>
            </a:r>
            <a:r>
              <a:rPr lang="ja-JP" altLang="en-US" dirty="0"/>
              <a:t>推算偏倚</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00258575"/>
              </p:ext>
            </p:extLst>
          </p:nvPr>
        </p:nvGraphicFramePr>
        <p:xfrm>
          <a:off x="683567" y="1844822"/>
          <a:ext cx="7920882" cy="4752529"/>
        </p:xfrm>
        <a:graphic>
          <a:graphicData uri="http://schemas.openxmlformats.org/drawingml/2006/table">
            <a:tbl>
              <a:tblPr>
                <a:tableStyleId>{5C22544A-7EE6-4342-B048-85BDC9FD1C3A}</a:tableStyleId>
              </a:tblPr>
              <a:tblGrid>
                <a:gridCol w="2223485"/>
                <a:gridCol w="1077640"/>
                <a:gridCol w="1073093"/>
                <a:gridCol w="1091281"/>
                <a:gridCol w="1200410"/>
                <a:gridCol w="1254973"/>
              </a:tblGrid>
              <a:tr h="360216">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l" fontAlgn="ctr"/>
                      <a:r>
                        <a:rPr lang="en-US" sz="1800" u="none" strike="noStrike">
                          <a:effectLst/>
                        </a:rPr>
                        <a:t>Digyme</a:t>
                      </a:r>
                      <a:endParaRPr lang="en-US" sz="1800" b="0" i="0" u="none" strike="noStrike">
                        <a:solidFill>
                          <a:srgbClr val="000000"/>
                        </a:solidFill>
                        <a:effectLst/>
                        <a:latin typeface="ＭＳ Ｐゴシック"/>
                      </a:endParaRPr>
                    </a:p>
                  </a:txBody>
                  <a:tcPr marL="9525" marR="9525" marT="9525" marB="0" anchor="ctr"/>
                </a:tc>
                <a:tc>
                  <a:txBody>
                    <a:bodyPr/>
                    <a:lstStyle/>
                    <a:p>
                      <a:pPr algn="l" fontAlgn="ctr"/>
                      <a:r>
                        <a:rPr lang="en-US" sz="1800" u="none" strike="noStrike">
                          <a:effectLst/>
                        </a:rPr>
                        <a:t>Triglyme</a:t>
                      </a:r>
                      <a:endParaRPr lang="en-US" sz="1800" b="0" i="0" u="none" strike="noStrike">
                        <a:solidFill>
                          <a:srgbClr val="000000"/>
                        </a:solidFill>
                        <a:effectLst/>
                        <a:latin typeface="ＭＳ Ｐゴシック"/>
                      </a:endParaRPr>
                    </a:p>
                  </a:txBody>
                  <a:tcPr marL="9525" marR="9525" marT="9525" marB="0" anchor="ctr"/>
                </a:tc>
                <a:tc>
                  <a:txBody>
                    <a:bodyPr/>
                    <a:lstStyle/>
                    <a:p>
                      <a:pPr algn="l" fontAlgn="ctr"/>
                      <a:r>
                        <a:rPr lang="en-US" sz="1800" u="none" strike="noStrike">
                          <a:effectLst/>
                        </a:rPr>
                        <a:t>Tetraglyme</a:t>
                      </a:r>
                      <a:endParaRPr 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dirty="0">
                          <a:effectLst/>
                        </a:rPr>
                        <a:t>オレイン酸</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en-US" sz="1800" u="none" strike="noStrike">
                          <a:effectLst/>
                        </a:rPr>
                        <a:t>PAG-1</a:t>
                      </a:r>
                      <a:endParaRPr lang="en-US" sz="1800" b="0" i="0" u="none" strike="noStrike">
                        <a:solidFill>
                          <a:srgbClr val="000000"/>
                        </a:solidFill>
                        <a:effectLst/>
                        <a:latin typeface="ＭＳ Ｐゴシック"/>
                      </a:endParaRPr>
                    </a:p>
                  </a:txBody>
                  <a:tcPr marL="9525" marR="9525" marT="9525" marB="0" anchor="ctr"/>
                </a:tc>
              </a:tr>
              <a:tr h="360216">
                <a:tc>
                  <a:txBody>
                    <a:bodyPr/>
                    <a:lstStyle/>
                    <a:p>
                      <a:pPr algn="l" fontAlgn="ctr"/>
                      <a:r>
                        <a:rPr lang="ja-JP" altLang="en-US" sz="1800" u="none" strike="noStrike">
                          <a:effectLst/>
                        </a:rPr>
                        <a:t>分子量</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134</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178</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222</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282</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1105</a:t>
                      </a:r>
                      <a:endParaRPr lang="en-US" altLang="ja-JP" sz="1800" b="0" i="0" u="none" strike="noStrike">
                        <a:solidFill>
                          <a:srgbClr val="000000"/>
                        </a:solidFill>
                        <a:effectLst/>
                        <a:latin typeface="ＭＳ Ｐゴシック"/>
                      </a:endParaRPr>
                    </a:p>
                  </a:txBody>
                  <a:tcPr marL="9525" marR="9525" marT="9525" marB="0" anchor="ctr"/>
                </a:tc>
              </a:tr>
              <a:tr h="794025">
                <a:tc>
                  <a:txBody>
                    <a:bodyPr/>
                    <a:lstStyle/>
                    <a:p>
                      <a:pPr algn="l" fontAlgn="ctr"/>
                      <a:r>
                        <a:rPr lang="en-US" sz="1800" u="none" strike="noStrike">
                          <a:effectLst/>
                        </a:rPr>
                        <a:t>Tc(this work) [K]</a:t>
                      </a:r>
                      <a:endParaRPr 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591.7 </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652.1 </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697.9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815.2 </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1800" u="none" strike="noStrike">
                          <a:effectLst/>
                        </a:rPr>
                        <a:t>(</a:t>
                      </a:r>
                      <a:r>
                        <a:rPr lang="ja-JP" altLang="en-US" sz="1800" u="none" strike="noStrike">
                          <a:effectLst/>
                        </a:rPr>
                        <a:t>エーテル）　</a:t>
                      </a:r>
                      <a:r>
                        <a:rPr lang="en-US" altLang="ja-JP" sz="1800" u="none" strike="noStrike">
                          <a:effectLst/>
                        </a:rPr>
                        <a:t>910.0</a:t>
                      </a:r>
                      <a:endParaRPr lang="en-US" altLang="ja-JP" sz="1800" b="0" i="0" u="none" strike="noStrike">
                        <a:solidFill>
                          <a:srgbClr val="000000"/>
                        </a:solidFill>
                        <a:effectLst/>
                        <a:latin typeface="ＭＳ Ｐゴシック"/>
                      </a:endParaRPr>
                    </a:p>
                  </a:txBody>
                  <a:tcPr marL="9525" marR="9525" marT="9525" marB="0" anchor="ctr"/>
                </a:tc>
              </a:tr>
              <a:tr h="367963">
                <a:tc>
                  <a:txBody>
                    <a:bodyPr/>
                    <a:lstStyle/>
                    <a:p>
                      <a:pPr algn="l" fontAlgn="ctr"/>
                      <a:r>
                        <a:rPr lang="en-US" sz="1800" u="none" strike="noStrike">
                          <a:effectLst/>
                        </a:rPr>
                        <a:t>Tc(Joback) [K]</a:t>
                      </a:r>
                      <a:endParaRPr 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569.7 </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636.4 </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702.8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942.9 </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8541.3 </a:t>
                      </a:r>
                      <a:endParaRPr lang="en-US" altLang="ja-JP" sz="1800" b="0" i="0" u="none" strike="noStrike">
                        <a:solidFill>
                          <a:srgbClr val="FF0000"/>
                        </a:solidFill>
                        <a:effectLst/>
                        <a:latin typeface="ＭＳ Ｐゴシック"/>
                      </a:endParaRPr>
                    </a:p>
                  </a:txBody>
                  <a:tcPr marL="9525" marR="9525" marT="9525" marB="0" anchor="ctr"/>
                </a:tc>
              </a:tr>
              <a:tr h="701066">
                <a:tc>
                  <a:txBody>
                    <a:bodyPr/>
                    <a:lstStyle/>
                    <a:p>
                      <a:pPr algn="l" fontAlgn="ctr"/>
                      <a:r>
                        <a:rPr lang="ja-JP" altLang="en-US" sz="1800" u="none" strike="noStrike">
                          <a:effectLst/>
                        </a:rPr>
                        <a:t>蒸気圧</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1800" u="none" strike="noStrike" dirty="0" smtClean="0">
                          <a:solidFill>
                            <a:srgbClr val="FF0000"/>
                          </a:solidFill>
                          <a:effectLst/>
                        </a:rPr>
                        <a:t>This work is better</a:t>
                      </a:r>
                      <a:endParaRPr lang="en-US" altLang="ja-JP" sz="1800" b="0" i="0" u="none" strike="noStrike" dirty="0">
                        <a:solidFill>
                          <a:srgbClr val="FF0000"/>
                        </a:solidFill>
                        <a:effectLst/>
                        <a:latin typeface="ＭＳ Ｐゴシック"/>
                      </a:endParaRPr>
                    </a:p>
                  </a:txBody>
                  <a:tcPr marL="9525" marR="9525" marT="9525" marB="0" anchor="ct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en-US" sz="1800" u="none" strike="noStrike" dirty="0">
                          <a:solidFill>
                            <a:srgbClr val="FF0000"/>
                          </a:solidFill>
                          <a:effectLst/>
                        </a:rPr>
                        <a:t>This work is better</a:t>
                      </a:r>
                      <a:endParaRPr lang="en-US" sz="1800" b="0" i="0" u="none" strike="noStrike" dirty="0">
                        <a:solidFill>
                          <a:srgbClr val="FF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FF0000"/>
                        </a:solidFill>
                        <a:effectLst/>
                        <a:latin typeface="ＭＳ Ｐゴシック"/>
                      </a:endParaRPr>
                    </a:p>
                  </a:txBody>
                  <a:tcPr marL="9525" marR="9525" marT="9525" marB="0" anchor="ctr"/>
                </a:tc>
              </a:tr>
              <a:tr h="367963">
                <a:tc>
                  <a:txBody>
                    <a:bodyPr/>
                    <a:lstStyle/>
                    <a:p>
                      <a:pPr algn="l" fontAlgn="ctr"/>
                      <a:r>
                        <a:rPr lang="en-US" sz="1800" u="none" strike="noStrike">
                          <a:effectLst/>
                        </a:rPr>
                        <a:t>1atm</a:t>
                      </a:r>
                      <a:r>
                        <a:rPr lang="ja-JP" altLang="en-US" sz="1800" u="none" strike="noStrike">
                          <a:effectLst/>
                        </a:rPr>
                        <a:t>での</a:t>
                      </a:r>
                      <a:r>
                        <a:rPr lang="en-US" sz="1800" u="none" strike="noStrike">
                          <a:effectLst/>
                        </a:rPr>
                        <a:t>PVT(</a:t>
                      </a:r>
                      <a:r>
                        <a:rPr lang="ja-JP" altLang="en-US" sz="1800" u="none" strike="noStrike">
                          <a:effectLst/>
                        </a:rPr>
                        <a:t>液）</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2.8%</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6.2%</a:t>
                      </a:r>
                      <a:endParaRPr lang="en-US" altLang="ja-JP" sz="1800" b="0" i="0" u="none" strike="noStrike" dirty="0">
                        <a:solidFill>
                          <a:srgbClr val="FF0000"/>
                        </a:solidFill>
                        <a:effectLst/>
                        <a:latin typeface="ＭＳ Ｐゴシック"/>
                      </a:endParaRPr>
                    </a:p>
                  </a:txBody>
                  <a:tcPr marL="9525" marR="9525" marT="9525" marB="0" anchor="ctr"/>
                </a:tc>
                <a:tc>
                  <a:txBody>
                    <a:bodyPr/>
                    <a:lstStyle/>
                    <a:p>
                      <a:pPr algn="r" fontAlgn="ctr"/>
                      <a:r>
                        <a:rPr lang="en-US" altLang="ja-JP" sz="1800" u="none" strike="noStrike">
                          <a:effectLst/>
                        </a:rPr>
                        <a:t>9.0%</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r>
              <a:tr h="360216">
                <a:tc>
                  <a:txBody>
                    <a:bodyPr/>
                    <a:lstStyle/>
                    <a:p>
                      <a:pPr algn="l" fontAlgn="ctr"/>
                      <a:r>
                        <a:rPr lang="en-US" altLang="ja-JP" sz="1800" u="none" strike="noStrike" dirty="0" smtClean="0">
                          <a:effectLst/>
                        </a:rPr>
                        <a:t>CO2</a:t>
                      </a:r>
                      <a:r>
                        <a:rPr lang="ja-JP" altLang="en-US" sz="1800" u="none" strike="noStrike" dirty="0" smtClean="0">
                          <a:effectLst/>
                        </a:rPr>
                        <a:t>との混合物</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tc>
              </a:tr>
              <a:tr h="360216">
                <a:tc>
                  <a:txBody>
                    <a:bodyPr/>
                    <a:lstStyle/>
                    <a:p>
                      <a:pPr algn="l" fontAlgn="ctr"/>
                      <a:r>
                        <a:rPr lang="ja-JP" altLang="en-US" sz="1800" u="none" strike="noStrike">
                          <a:effectLst/>
                        </a:rPr>
                        <a:t>フラッシュでの最適</a:t>
                      </a:r>
                      <a:r>
                        <a:rPr lang="en-US" altLang="ja-JP" sz="1800" u="none" strike="noStrike">
                          <a:effectLst/>
                        </a:rPr>
                        <a:t>mij</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0.900</a:t>
                      </a:r>
                      <a:r>
                        <a:rPr lang="en-US" altLang="ja-JP" sz="1800" u="none" strike="noStrike" dirty="0">
                          <a:effectLst/>
                        </a:rPr>
                        <a:t>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0.890</a:t>
                      </a:r>
                      <a:r>
                        <a:rPr lang="en-US" altLang="ja-JP" sz="1800" u="none" strike="noStrike" dirty="0">
                          <a:effectLst/>
                        </a:rPr>
                        <a:t>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0.845</a:t>
                      </a:r>
                      <a:r>
                        <a:rPr lang="en-US" altLang="ja-JP" sz="1800" u="none" strike="noStrike" dirty="0">
                          <a:effectLst/>
                        </a:rPr>
                        <a:t>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dirty="0">
                          <a:solidFill>
                            <a:srgbClr val="FF0000"/>
                          </a:solidFill>
                          <a:effectLst/>
                        </a:rPr>
                        <a:t>温度依存性</a:t>
                      </a:r>
                      <a:endParaRPr lang="ja-JP" altLang="en-US" sz="1800" b="0" i="0" u="none" strike="noStrike" dirty="0">
                        <a:solidFill>
                          <a:srgbClr val="FF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0.550</a:t>
                      </a:r>
                      <a:r>
                        <a:rPr lang="en-US" altLang="ja-JP" sz="1800" u="none" strike="noStrike" dirty="0">
                          <a:effectLst/>
                        </a:rPr>
                        <a:t> </a:t>
                      </a:r>
                      <a:endParaRPr lang="en-US" altLang="ja-JP" sz="1800" b="0" i="0" u="none" strike="noStrike" dirty="0">
                        <a:solidFill>
                          <a:srgbClr val="000000"/>
                        </a:solidFill>
                        <a:effectLst/>
                        <a:latin typeface="ＭＳ Ｐゴシック"/>
                      </a:endParaRPr>
                    </a:p>
                  </a:txBody>
                  <a:tcPr marL="9525" marR="9525" marT="9525" marB="0" anchor="ctr"/>
                </a:tc>
              </a:tr>
              <a:tr h="360216">
                <a:tc>
                  <a:txBody>
                    <a:bodyPr/>
                    <a:lstStyle/>
                    <a:p>
                      <a:pPr algn="l" fontAlgn="ctr"/>
                      <a:r>
                        <a:rPr lang="ja-JP" altLang="en-US" sz="1800" u="none" strike="noStrike">
                          <a:effectLst/>
                        </a:rPr>
                        <a:t>飽和液密度</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3.8%</a:t>
                      </a:r>
                      <a:endParaRPr lang="en-US" altLang="ja-JP" sz="1800" b="0" i="0" u="none" strike="noStrike" dirty="0">
                        <a:solidFill>
                          <a:srgbClr val="FF0000"/>
                        </a:solidFill>
                        <a:effectLst/>
                        <a:latin typeface="ＭＳ Ｐゴシック"/>
                      </a:endParaRPr>
                    </a:p>
                  </a:txBody>
                  <a:tcPr marL="9525" marR="9525" marT="9525" marB="0" anchor="ctr"/>
                </a:tc>
                <a:tc>
                  <a:txBody>
                    <a:bodyPr/>
                    <a:lstStyle/>
                    <a:p>
                      <a:pPr algn="r" fontAlgn="ctr"/>
                      <a:r>
                        <a:rPr lang="en-US" altLang="ja-JP" sz="1800" u="none" strike="noStrike">
                          <a:effectLst/>
                        </a:rPr>
                        <a:t>6.5%</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8.4%</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r>
              <a:tr h="360216">
                <a:tc>
                  <a:txBody>
                    <a:bodyPr/>
                    <a:lstStyle/>
                    <a:p>
                      <a:pPr algn="l" fontAlgn="ctr"/>
                      <a:r>
                        <a:rPr lang="zh-TW" altLang="en-US" sz="1800" u="none" strike="noStrike">
                          <a:effectLst/>
                        </a:rPr>
                        <a:t>飽和蒸気密度</a:t>
                      </a:r>
                      <a:endParaRPr lang="zh-TW"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0.9%</a:t>
                      </a:r>
                      <a:endParaRPr lang="en-US" altLang="ja-JP" sz="1800" b="0" i="0" u="none" strike="noStrike" dirty="0">
                        <a:solidFill>
                          <a:srgbClr val="FF0000"/>
                        </a:solidFill>
                        <a:effectLst/>
                        <a:latin typeface="ＭＳ Ｐゴシック"/>
                      </a:endParaRPr>
                    </a:p>
                  </a:txBody>
                  <a:tcPr marL="9525" marR="9525" marT="9525" marB="0" anchor="ctr"/>
                </a:tc>
                <a:tc>
                  <a:txBody>
                    <a:bodyPr/>
                    <a:lstStyle/>
                    <a:p>
                      <a:pPr algn="r" fontAlgn="ctr"/>
                      <a:r>
                        <a:rPr lang="en-US" altLang="ja-JP" sz="1800" u="none" strike="noStrike">
                          <a:effectLst/>
                        </a:rPr>
                        <a:t>1.1%</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1.1%</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effectLst/>
                        </a:rPr>
                        <a:t>　</a:t>
                      </a:r>
                      <a:endParaRPr lang="ja-JP" altLang="en-US" sz="1800" b="0" i="0" u="none" strike="noStrike">
                        <a:solidFill>
                          <a:srgbClr val="000000"/>
                        </a:solidFill>
                        <a:effectLst/>
                        <a:latin typeface="ＭＳ Ｐゴシック"/>
                      </a:endParaRPr>
                    </a:p>
                  </a:txBody>
                  <a:tcPr marL="9525" marR="9525" marT="9525" marB="0" anchor="ctr"/>
                </a:tc>
              </a:tr>
              <a:tr h="360216">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800" b="0" i="0" u="none" strike="noStrike" dirty="0">
                        <a:solidFill>
                          <a:srgbClr val="000000"/>
                        </a:solidFill>
                        <a:effectLst/>
                        <a:latin typeface="ＭＳ Ｐゴシック"/>
                      </a:endParaRPr>
                    </a:p>
                  </a:txBody>
                  <a:tcPr marL="9525" marR="9525" marT="9525" marB="0" anchor="ctr"/>
                </a:tc>
              </a:tr>
            </a:tbl>
          </a:graphicData>
        </a:graphic>
      </p:graphicFrame>
      <p:cxnSp>
        <p:nvCxnSpPr>
          <p:cNvPr id="8" name="直線コネクタ 7"/>
          <p:cNvCxnSpPr/>
          <p:nvPr/>
        </p:nvCxnSpPr>
        <p:spPr>
          <a:xfrm>
            <a:off x="683568" y="2204864"/>
            <a:ext cx="7848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83568" y="3717032"/>
            <a:ext cx="7848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83568" y="4797152"/>
            <a:ext cx="7848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940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オレイン酸の蒸気圧推算</a:t>
            </a:r>
            <a:endParaRPr kumimoji="1" lang="ja-JP" altLang="en-US" dirty="0"/>
          </a:p>
        </p:txBody>
      </p:sp>
      <p:graphicFrame>
        <p:nvGraphicFramePr>
          <p:cNvPr id="4" name="コンテンツ プレースホルダー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465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Diglyme</a:t>
            </a:r>
            <a:r>
              <a:rPr kumimoji="1" lang="ja-JP" altLang="en-US" dirty="0" smtClean="0"/>
              <a:t>の蒸気圧推算</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1242994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051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t>
            </a:r>
            <a:r>
              <a:rPr kumimoji="1" lang="en-US" altLang="ja-JP" dirty="0" err="1" smtClean="0"/>
              <a:t>Triglyme</a:t>
            </a:r>
            <a:r>
              <a:rPr kumimoji="1" lang="en-US" altLang="ja-JP" dirty="0" smtClean="0"/>
              <a:t> </a:t>
            </a:r>
            <a:r>
              <a:rPr kumimoji="1" lang="ja-JP" altLang="en-US" dirty="0" smtClean="0"/>
              <a:t>液密度推算</a:t>
            </a:r>
            <a:r>
              <a:rPr kumimoji="1" lang="en-US" altLang="ja-JP" dirty="0" smtClean="0"/>
              <a:t>(1atm)</a:t>
            </a:r>
            <a:endParaRPr kumimoji="1" lang="ja-JP" altLang="en-US" dirty="0"/>
          </a:p>
        </p:txBody>
      </p:sp>
      <p:sp>
        <p:nvSpPr>
          <p:cNvPr id="3" name="コンテンツ プレースホルダー 2"/>
          <p:cNvSpPr>
            <a:spLocks noGrp="1"/>
          </p:cNvSpPr>
          <p:nvPr>
            <p:ph idx="1"/>
          </p:nvPr>
        </p:nvSpPr>
        <p:spPr/>
        <p:txBody>
          <a:bodyPr>
            <a:normAutofit fontScale="40000" lnSpcReduction="20000"/>
          </a:bodyPr>
          <a:lstStyle/>
          <a:p>
            <a:r>
              <a:rPr lang="en-US" altLang="ja-JP" dirty="0">
                <a:latin typeface="+mj-ea"/>
                <a:ea typeface="+mj-ea"/>
              </a:rPr>
              <a:t>-------------------------------------------------------------------------------</a:t>
            </a:r>
          </a:p>
          <a:p>
            <a:r>
              <a:rPr lang="en-US" altLang="ja-JP" dirty="0">
                <a:latin typeface="+mj-ea"/>
                <a:ea typeface="+mj-ea"/>
              </a:rPr>
              <a:t>     T     </a:t>
            </a:r>
            <a:r>
              <a:rPr lang="en-US" altLang="ja-JP" dirty="0" smtClean="0">
                <a:latin typeface="+mj-ea"/>
                <a:ea typeface="+mj-ea"/>
              </a:rPr>
              <a:t>   </a:t>
            </a:r>
            <a:r>
              <a:rPr lang="en-US" altLang="ja-JP" dirty="0">
                <a:latin typeface="+mj-ea"/>
                <a:ea typeface="+mj-ea"/>
              </a:rPr>
              <a:t>P   </a:t>
            </a:r>
            <a:r>
              <a:rPr lang="en-US" altLang="ja-JP" dirty="0" smtClean="0">
                <a:latin typeface="+mj-ea"/>
                <a:ea typeface="+mj-ea"/>
              </a:rPr>
              <a:t>  </a:t>
            </a:r>
            <a:r>
              <a:rPr lang="en-US" altLang="ja-JP" dirty="0" err="1" smtClean="0">
                <a:latin typeface="+mj-ea"/>
                <a:ea typeface="+mj-ea"/>
              </a:rPr>
              <a:t>Zcal</a:t>
            </a:r>
            <a:r>
              <a:rPr lang="en-US" altLang="ja-JP" dirty="0" smtClean="0">
                <a:latin typeface="+mj-ea"/>
                <a:ea typeface="+mj-ea"/>
              </a:rPr>
              <a:t>   </a:t>
            </a:r>
            <a:r>
              <a:rPr lang="en-US" altLang="ja-JP" dirty="0" err="1">
                <a:latin typeface="+mj-ea"/>
                <a:ea typeface="+mj-ea"/>
              </a:rPr>
              <a:t>Zexp</a:t>
            </a:r>
            <a:r>
              <a:rPr lang="en-US" altLang="ja-JP" dirty="0">
                <a:latin typeface="+mj-ea"/>
                <a:ea typeface="+mj-ea"/>
              </a:rPr>
              <a:t>    </a:t>
            </a:r>
            <a:r>
              <a:rPr lang="en-US" altLang="ja-JP" dirty="0" smtClean="0">
                <a:latin typeface="+mj-ea"/>
                <a:ea typeface="+mj-ea"/>
              </a:rPr>
              <a:t>   </a:t>
            </a:r>
            <a:r>
              <a:rPr lang="en-US" altLang="ja-JP" dirty="0" err="1">
                <a:latin typeface="+mj-ea"/>
                <a:ea typeface="+mj-ea"/>
              </a:rPr>
              <a:t>Vcal</a:t>
            </a:r>
            <a:r>
              <a:rPr lang="en-US" altLang="ja-JP" dirty="0">
                <a:latin typeface="+mj-ea"/>
                <a:ea typeface="+mj-ea"/>
              </a:rPr>
              <a:t>     </a:t>
            </a:r>
            <a:r>
              <a:rPr lang="en-US" altLang="ja-JP" dirty="0" err="1">
                <a:latin typeface="+mj-ea"/>
                <a:ea typeface="+mj-ea"/>
              </a:rPr>
              <a:t>Vexp</a:t>
            </a:r>
            <a:r>
              <a:rPr lang="en-US" altLang="ja-JP" dirty="0">
                <a:latin typeface="+mj-ea"/>
                <a:ea typeface="+mj-ea"/>
              </a:rPr>
              <a:t>     </a:t>
            </a:r>
            <a:r>
              <a:rPr lang="en-US" altLang="ja-JP" dirty="0" smtClean="0">
                <a:latin typeface="+mj-ea"/>
                <a:ea typeface="+mj-ea"/>
              </a:rPr>
              <a:t> </a:t>
            </a:r>
            <a:r>
              <a:rPr lang="en-US" altLang="ja-JP" dirty="0" err="1" smtClean="0">
                <a:latin typeface="+mj-ea"/>
                <a:ea typeface="+mj-ea"/>
              </a:rPr>
              <a:t>Dcal</a:t>
            </a:r>
            <a:r>
              <a:rPr lang="en-US" altLang="ja-JP" dirty="0" smtClean="0">
                <a:latin typeface="+mj-ea"/>
                <a:ea typeface="+mj-ea"/>
              </a:rPr>
              <a:t>       </a:t>
            </a:r>
            <a:r>
              <a:rPr lang="en-US" altLang="ja-JP" dirty="0" err="1">
                <a:latin typeface="+mj-ea"/>
                <a:ea typeface="+mj-ea"/>
              </a:rPr>
              <a:t>Dexp</a:t>
            </a:r>
            <a:r>
              <a:rPr lang="en-US" altLang="ja-JP" dirty="0">
                <a:latin typeface="+mj-ea"/>
                <a:ea typeface="+mj-ea"/>
              </a:rPr>
              <a:t>    </a:t>
            </a:r>
            <a:r>
              <a:rPr lang="ja-JP" altLang="en-US" dirty="0">
                <a:latin typeface="+mj-ea"/>
                <a:ea typeface="+mj-ea"/>
              </a:rPr>
              <a:t>偏倚　相</a:t>
            </a:r>
          </a:p>
          <a:p>
            <a:r>
              <a:rPr lang="ja-JP" altLang="en-US" dirty="0">
                <a:latin typeface="+mj-ea"/>
                <a:ea typeface="+mj-ea"/>
              </a:rPr>
              <a:t>     </a:t>
            </a:r>
            <a:r>
              <a:rPr lang="en-US" altLang="ja-JP" dirty="0">
                <a:latin typeface="+mj-ea"/>
                <a:ea typeface="+mj-ea"/>
              </a:rPr>
              <a:t>[K]  [MPa ]  [-]    [-]    </a:t>
            </a:r>
            <a:r>
              <a:rPr lang="en-US" altLang="ja-JP" dirty="0" smtClean="0">
                <a:latin typeface="+mj-ea"/>
                <a:ea typeface="+mj-ea"/>
              </a:rPr>
              <a:t>       [      </a:t>
            </a:r>
            <a:r>
              <a:rPr lang="en-US" altLang="ja-JP" dirty="0">
                <a:latin typeface="+mj-ea"/>
                <a:ea typeface="+mj-ea"/>
              </a:rPr>
              <a:t>l/g    ]  </a:t>
            </a:r>
            <a:r>
              <a:rPr lang="en-US" altLang="ja-JP" dirty="0" smtClean="0">
                <a:latin typeface="+mj-ea"/>
                <a:ea typeface="+mj-ea"/>
              </a:rPr>
              <a:t>     </a:t>
            </a:r>
            <a:r>
              <a:rPr lang="en-US" altLang="ja-JP" dirty="0">
                <a:latin typeface="+mj-ea"/>
                <a:ea typeface="+mj-ea"/>
              </a:rPr>
              <a:t>[      g/l     ] </a:t>
            </a:r>
            <a:r>
              <a:rPr lang="en-US" altLang="ja-JP" dirty="0" smtClean="0">
                <a:latin typeface="+mj-ea"/>
                <a:ea typeface="+mj-ea"/>
              </a:rPr>
              <a:t>       </a:t>
            </a:r>
            <a:r>
              <a:rPr lang="en-US" altLang="ja-JP" dirty="0">
                <a:latin typeface="+mj-ea"/>
                <a:ea typeface="+mj-ea"/>
              </a:rPr>
              <a:t>[%]</a:t>
            </a:r>
          </a:p>
          <a:p>
            <a:r>
              <a:rPr lang="en-US" altLang="ja-JP" dirty="0">
                <a:latin typeface="+mj-ea"/>
                <a:ea typeface="+mj-ea"/>
              </a:rPr>
              <a:t> -------------------------------------------------------------------------------</a:t>
            </a:r>
          </a:p>
          <a:p>
            <a:r>
              <a:rPr lang="en-US" altLang="ja-JP" dirty="0">
                <a:latin typeface="+mj-ea"/>
                <a:ea typeface="+mj-ea"/>
              </a:rPr>
              <a:t>  273.15    </a:t>
            </a:r>
            <a:r>
              <a:rPr lang="en-US" altLang="ja-JP" dirty="0" smtClean="0">
                <a:latin typeface="+mj-ea"/>
                <a:ea typeface="+mj-ea"/>
              </a:rPr>
              <a:t>0.10  </a:t>
            </a:r>
            <a:r>
              <a:rPr lang="en-US" altLang="ja-JP" dirty="0">
                <a:latin typeface="+mj-ea"/>
                <a:ea typeface="+mj-ea"/>
              </a:rPr>
              <a:t>0.0075 0.0079   0.0009   0.0010 1060.943 1003.990   5.67 liquid</a:t>
            </a:r>
          </a:p>
          <a:p>
            <a:r>
              <a:rPr lang="en-US" altLang="ja-JP" dirty="0">
                <a:latin typeface="+mj-ea"/>
                <a:ea typeface="+mj-ea"/>
              </a:rPr>
              <a:t>  278.15    </a:t>
            </a:r>
            <a:r>
              <a:rPr lang="en-US" altLang="ja-JP" dirty="0" smtClean="0">
                <a:latin typeface="+mj-ea"/>
                <a:ea typeface="+mj-ea"/>
              </a:rPr>
              <a:t>0.10  </a:t>
            </a:r>
            <a:r>
              <a:rPr lang="en-US" altLang="ja-JP" dirty="0">
                <a:latin typeface="+mj-ea"/>
                <a:ea typeface="+mj-ea"/>
              </a:rPr>
              <a:t>0.0074 0.0078   0.0009   0.0010 1056.801  999.230   5.76 liquid</a:t>
            </a:r>
          </a:p>
          <a:p>
            <a:r>
              <a:rPr lang="en-US" altLang="ja-JP" dirty="0">
                <a:latin typeface="+mj-ea"/>
                <a:ea typeface="+mj-ea"/>
              </a:rPr>
              <a:t>  283.15    0.10 </a:t>
            </a:r>
            <a:r>
              <a:rPr lang="en-US" altLang="ja-JP" dirty="0" smtClean="0">
                <a:latin typeface="+mj-ea"/>
                <a:ea typeface="+mj-ea"/>
              </a:rPr>
              <a:t> 0.0073 </a:t>
            </a:r>
            <a:r>
              <a:rPr lang="en-US" altLang="ja-JP" dirty="0">
                <a:latin typeface="+mj-ea"/>
                <a:ea typeface="+mj-ea"/>
              </a:rPr>
              <a:t>0.0077   0.0010   0.0010 1052.584  994.480   5.84 liquid</a:t>
            </a:r>
          </a:p>
          <a:p>
            <a:r>
              <a:rPr lang="en-US" altLang="ja-JP" dirty="0">
                <a:latin typeface="+mj-ea"/>
                <a:ea typeface="+mj-ea"/>
              </a:rPr>
              <a:t>  288.15    0.10 </a:t>
            </a:r>
            <a:r>
              <a:rPr lang="en-US" altLang="ja-JP" dirty="0" smtClean="0">
                <a:latin typeface="+mj-ea"/>
                <a:ea typeface="+mj-ea"/>
              </a:rPr>
              <a:t> 0.0072 </a:t>
            </a:r>
            <a:r>
              <a:rPr lang="en-US" altLang="ja-JP" dirty="0">
                <a:latin typeface="+mj-ea"/>
                <a:ea typeface="+mj-ea"/>
              </a:rPr>
              <a:t>0.0076   0.0010   0.0010 1048.300  989.740   5.92 liquid</a:t>
            </a:r>
          </a:p>
          <a:p>
            <a:r>
              <a:rPr lang="en-US" altLang="ja-JP" dirty="0">
                <a:latin typeface="+mj-ea"/>
                <a:ea typeface="+mj-ea"/>
              </a:rPr>
              <a:t>  293.15    0.10 </a:t>
            </a:r>
            <a:r>
              <a:rPr lang="en-US" altLang="ja-JP" dirty="0" smtClean="0">
                <a:latin typeface="+mj-ea"/>
                <a:ea typeface="+mj-ea"/>
              </a:rPr>
              <a:t> 0.0071 </a:t>
            </a:r>
            <a:r>
              <a:rPr lang="en-US" altLang="ja-JP" dirty="0">
                <a:latin typeface="+mj-ea"/>
                <a:ea typeface="+mj-ea"/>
              </a:rPr>
              <a:t>0.0075   0.0010   0.0010 1043.955  984.980   5.99 liquid</a:t>
            </a:r>
          </a:p>
          <a:p>
            <a:r>
              <a:rPr lang="en-US" altLang="ja-JP" dirty="0">
                <a:latin typeface="+mj-ea"/>
                <a:ea typeface="+mj-ea"/>
              </a:rPr>
              <a:t>  298.15    0.10 </a:t>
            </a:r>
            <a:r>
              <a:rPr lang="en-US" altLang="ja-JP" dirty="0" smtClean="0">
                <a:latin typeface="+mj-ea"/>
                <a:ea typeface="+mj-ea"/>
              </a:rPr>
              <a:t> 0.0070 </a:t>
            </a:r>
            <a:r>
              <a:rPr lang="en-US" altLang="ja-JP" dirty="0">
                <a:latin typeface="+mj-ea"/>
                <a:ea typeface="+mj-ea"/>
              </a:rPr>
              <a:t>0.0074   0.0010   0.0010 1039.557  980.230   6.05 liquid</a:t>
            </a:r>
          </a:p>
          <a:p>
            <a:r>
              <a:rPr lang="en-US" altLang="ja-JP" dirty="0">
                <a:latin typeface="+mj-ea"/>
                <a:ea typeface="+mj-ea"/>
              </a:rPr>
              <a:t>  303.15    0.10 </a:t>
            </a:r>
            <a:r>
              <a:rPr lang="en-US" altLang="ja-JP" dirty="0" smtClean="0">
                <a:latin typeface="+mj-ea"/>
                <a:ea typeface="+mj-ea"/>
              </a:rPr>
              <a:t> 0.0069 </a:t>
            </a:r>
            <a:r>
              <a:rPr lang="en-US" altLang="ja-JP" dirty="0">
                <a:latin typeface="+mj-ea"/>
                <a:ea typeface="+mj-ea"/>
              </a:rPr>
              <a:t>0.0073   0.0010   0.0010 1035.111  975.480   6.11 liquid</a:t>
            </a:r>
          </a:p>
          <a:p>
            <a:r>
              <a:rPr lang="en-US" altLang="ja-JP" dirty="0">
                <a:latin typeface="+mj-ea"/>
                <a:ea typeface="+mj-ea"/>
              </a:rPr>
              <a:t>  313.15    0.10 </a:t>
            </a:r>
            <a:r>
              <a:rPr lang="en-US" altLang="ja-JP" dirty="0" smtClean="0">
                <a:latin typeface="+mj-ea"/>
                <a:ea typeface="+mj-ea"/>
              </a:rPr>
              <a:t> 0.0068 </a:t>
            </a:r>
            <a:r>
              <a:rPr lang="en-US" altLang="ja-JP" dirty="0">
                <a:latin typeface="+mj-ea"/>
                <a:ea typeface="+mj-ea"/>
              </a:rPr>
              <a:t>0.0072   0.0010   0.0010 1026.091  965.970   6.22 liquid</a:t>
            </a:r>
          </a:p>
          <a:p>
            <a:r>
              <a:rPr lang="en-US" altLang="ja-JP" dirty="0">
                <a:latin typeface="+mj-ea"/>
                <a:ea typeface="+mj-ea"/>
              </a:rPr>
              <a:t>  323.15    0.10 </a:t>
            </a:r>
            <a:r>
              <a:rPr lang="en-US" altLang="ja-JP" dirty="0" smtClean="0">
                <a:latin typeface="+mj-ea"/>
                <a:ea typeface="+mj-ea"/>
              </a:rPr>
              <a:t> 0.0066 </a:t>
            </a:r>
            <a:r>
              <a:rPr lang="en-US" altLang="ja-JP" dirty="0">
                <a:latin typeface="+mj-ea"/>
                <a:ea typeface="+mj-ea"/>
              </a:rPr>
              <a:t>0.0070   0.0010   0.0010 1016.927  956.440   6.32 liquid</a:t>
            </a:r>
          </a:p>
          <a:p>
            <a:r>
              <a:rPr lang="en-US" altLang="ja-JP" dirty="0">
                <a:latin typeface="+mj-ea"/>
                <a:ea typeface="+mj-ea"/>
              </a:rPr>
              <a:t>  333.15    0.10 </a:t>
            </a:r>
            <a:r>
              <a:rPr lang="en-US" altLang="ja-JP" dirty="0" smtClean="0">
                <a:latin typeface="+mj-ea"/>
                <a:ea typeface="+mj-ea"/>
              </a:rPr>
              <a:t> 0.0065 </a:t>
            </a:r>
            <a:r>
              <a:rPr lang="en-US" altLang="ja-JP" dirty="0">
                <a:latin typeface="+mj-ea"/>
                <a:ea typeface="+mj-ea"/>
              </a:rPr>
              <a:t>0.0069   0.0010   0.0011 1007.644  946.890   6.42 liquid</a:t>
            </a:r>
          </a:p>
          <a:p>
            <a:r>
              <a:rPr lang="en-US" altLang="ja-JP" dirty="0">
                <a:latin typeface="+mj-ea"/>
                <a:ea typeface="+mj-ea"/>
              </a:rPr>
              <a:t>  343.15    0.10 </a:t>
            </a:r>
            <a:r>
              <a:rPr lang="en-US" altLang="ja-JP" dirty="0" smtClean="0">
                <a:latin typeface="+mj-ea"/>
                <a:ea typeface="+mj-ea"/>
              </a:rPr>
              <a:t> 0.0063 </a:t>
            </a:r>
            <a:r>
              <a:rPr lang="en-US" altLang="ja-JP" dirty="0">
                <a:latin typeface="+mj-ea"/>
                <a:ea typeface="+mj-ea"/>
              </a:rPr>
              <a:t>0.0068   0.0010   0.0011  998.255  937.300   6.50 liquid</a:t>
            </a:r>
          </a:p>
          <a:p>
            <a:r>
              <a:rPr lang="en-US" altLang="ja-JP" dirty="0">
                <a:latin typeface="+mj-ea"/>
                <a:ea typeface="+mj-ea"/>
              </a:rPr>
              <a:t>  353.15    0.10 </a:t>
            </a:r>
            <a:r>
              <a:rPr lang="en-US" altLang="ja-JP" dirty="0" smtClean="0">
                <a:latin typeface="+mj-ea"/>
                <a:ea typeface="+mj-ea"/>
              </a:rPr>
              <a:t> 0.0062 </a:t>
            </a:r>
            <a:r>
              <a:rPr lang="en-US" altLang="ja-JP" dirty="0">
                <a:latin typeface="+mj-ea"/>
                <a:ea typeface="+mj-ea"/>
              </a:rPr>
              <a:t>0.0066   0.0010   0.0011  988.772  927.690   6.58 liquid</a:t>
            </a:r>
          </a:p>
          <a:p>
            <a:r>
              <a:rPr lang="en-US" altLang="ja-JP" dirty="0">
                <a:latin typeface="+mj-ea"/>
                <a:ea typeface="+mj-ea"/>
              </a:rPr>
              <a:t>  363.15    0.10 </a:t>
            </a:r>
            <a:r>
              <a:rPr lang="en-US" altLang="ja-JP" dirty="0" smtClean="0">
                <a:latin typeface="+mj-ea"/>
                <a:ea typeface="+mj-ea"/>
              </a:rPr>
              <a:t> 0.0061 </a:t>
            </a:r>
            <a:r>
              <a:rPr lang="en-US" altLang="ja-JP" dirty="0">
                <a:latin typeface="+mj-ea"/>
                <a:ea typeface="+mj-ea"/>
              </a:rPr>
              <a:t>0.0065   0.0010   0.0011  979.199  918.020   6.66 liquid</a:t>
            </a:r>
          </a:p>
          <a:p>
            <a:r>
              <a:rPr lang="en-US" altLang="ja-JP" dirty="0">
                <a:latin typeface="+mj-ea"/>
                <a:ea typeface="+mj-ea"/>
              </a:rPr>
              <a:t> -------------------------------------------------------------------------------</a:t>
            </a:r>
          </a:p>
          <a:p>
            <a:r>
              <a:rPr lang="en-US" altLang="ja-JP" dirty="0">
                <a:latin typeface="+mj-ea"/>
                <a:ea typeface="+mj-ea"/>
              </a:rPr>
              <a:t>                                                 </a:t>
            </a:r>
            <a:r>
              <a:rPr lang="ja-JP" altLang="en-US" dirty="0" smtClean="0">
                <a:latin typeface="+mj-ea"/>
                <a:ea typeface="+mj-ea"/>
              </a:rPr>
              <a:t>　　　　　　　　</a:t>
            </a:r>
            <a:r>
              <a:rPr lang="en-US" altLang="ja-JP" dirty="0" smtClean="0">
                <a:latin typeface="+mj-ea"/>
                <a:ea typeface="+mj-ea"/>
              </a:rPr>
              <a:t>  </a:t>
            </a:r>
            <a:r>
              <a:rPr lang="ja-JP" altLang="en-US" dirty="0">
                <a:latin typeface="+mj-ea"/>
                <a:ea typeface="+mj-ea"/>
              </a:rPr>
              <a:t>平均絶対偏倚     </a:t>
            </a:r>
            <a:r>
              <a:rPr lang="en-US" altLang="ja-JP" b="1" dirty="0">
                <a:latin typeface="+mj-ea"/>
                <a:ea typeface="+mj-ea"/>
              </a:rPr>
              <a:t>6.2</a:t>
            </a:r>
          </a:p>
          <a:p>
            <a:r>
              <a:rPr lang="en-US" altLang="ja-JP" dirty="0">
                <a:latin typeface="+mj-ea"/>
                <a:ea typeface="+mj-ea"/>
              </a:rPr>
              <a:t>                                                 </a:t>
            </a:r>
            <a:r>
              <a:rPr lang="ja-JP" altLang="en-US" dirty="0" smtClean="0">
                <a:latin typeface="+mj-ea"/>
                <a:ea typeface="+mj-ea"/>
              </a:rPr>
              <a:t>　　　　　　　　　</a:t>
            </a:r>
            <a:r>
              <a:rPr lang="en-US" altLang="ja-JP" dirty="0" smtClean="0">
                <a:latin typeface="+mj-ea"/>
                <a:ea typeface="+mj-ea"/>
              </a:rPr>
              <a:t> </a:t>
            </a:r>
            <a:r>
              <a:rPr lang="en-US" altLang="ja-JP" dirty="0">
                <a:latin typeface="+mj-ea"/>
                <a:ea typeface="+mj-ea"/>
              </a:rPr>
              <a:t>------------------------</a:t>
            </a:r>
          </a:p>
          <a:p>
            <a:r>
              <a:rPr lang="en-US" altLang="ja-JP" dirty="0">
                <a:latin typeface="+mj-ea"/>
                <a:ea typeface="+mj-ea"/>
              </a:rPr>
              <a:t>                                                                </a:t>
            </a:r>
            <a:r>
              <a:rPr lang="ja-JP" altLang="en-US" dirty="0" smtClean="0">
                <a:latin typeface="+mj-ea"/>
                <a:ea typeface="+mj-ea"/>
              </a:rPr>
              <a:t>　　　　　</a:t>
            </a:r>
            <a:r>
              <a:rPr lang="en-US" altLang="ja-JP" dirty="0" smtClean="0">
                <a:latin typeface="+mj-ea"/>
                <a:ea typeface="+mj-ea"/>
              </a:rPr>
              <a:t> </a:t>
            </a:r>
            <a:r>
              <a:rPr lang="ja-JP" altLang="en-US" dirty="0">
                <a:latin typeface="+mj-ea"/>
                <a:ea typeface="+mj-ea"/>
              </a:rPr>
              <a:t>データ点数： </a:t>
            </a:r>
            <a:r>
              <a:rPr lang="en-US" altLang="ja-JP" dirty="0">
                <a:latin typeface="+mj-ea"/>
                <a:ea typeface="+mj-ea"/>
              </a:rPr>
              <a:t>13</a:t>
            </a:r>
          </a:p>
          <a:p>
            <a:r>
              <a:rPr lang="en-US" altLang="ja-JP" dirty="0">
                <a:latin typeface="+mj-ea"/>
                <a:ea typeface="+mj-ea"/>
              </a:rPr>
              <a:t>          </a:t>
            </a:r>
            <a:r>
              <a:rPr lang="ja-JP" altLang="en-US" dirty="0">
                <a:latin typeface="+mj-ea"/>
                <a:ea typeface="+mj-ea"/>
              </a:rPr>
              <a:t>偏倚</a:t>
            </a:r>
            <a:r>
              <a:rPr lang="en-US" altLang="ja-JP" dirty="0">
                <a:latin typeface="+mj-ea"/>
                <a:ea typeface="+mj-ea"/>
              </a:rPr>
              <a:t>[%] = 100x(calc.-exptl.)/</a:t>
            </a:r>
            <a:r>
              <a:rPr lang="en-US" altLang="ja-JP" dirty="0" err="1">
                <a:latin typeface="+mj-ea"/>
                <a:ea typeface="+mj-ea"/>
              </a:rPr>
              <a:t>exptl</a:t>
            </a:r>
            <a:endParaRPr kumimoji="1" lang="ja-JP" altLang="en-US" dirty="0">
              <a:latin typeface="+mj-ea"/>
              <a:ea typeface="+mj-ea"/>
            </a:endParaRPr>
          </a:p>
        </p:txBody>
      </p:sp>
    </p:spTree>
    <p:extLst>
      <p:ext uri="{BB962C8B-B14F-4D97-AF65-F5344CB8AC3E}">
        <p14:creationId xmlns:p14="http://schemas.microsoft.com/office/powerpoint/2010/main" val="86243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562008831"/>
              </p:ext>
            </p:extLst>
          </p:nvPr>
        </p:nvGraphicFramePr>
        <p:xfrm>
          <a:off x="2260600" y="4017963"/>
          <a:ext cx="4260850" cy="1889125"/>
        </p:xfrm>
        <a:graphic>
          <a:graphicData uri="http://schemas.openxmlformats.org/presentationml/2006/ole">
            <mc:AlternateContent xmlns:mc="http://schemas.openxmlformats.org/markup-compatibility/2006">
              <mc:Choice xmlns:v="urn:schemas-microsoft-com:vml" Requires="v">
                <p:oleObj spid="_x0000_s1052" name="Equation" r:id="rId3" imgW="2806560" imgH="1244520" progId="Equation.DSMT4">
                  <p:embed/>
                </p:oleObj>
              </mc:Choice>
              <mc:Fallback>
                <p:oleObj name="Equation" r:id="rId3" imgW="2806560" imgH="1244520" progId="Equation.DSMT4">
                  <p:embed/>
                  <p:pic>
                    <p:nvPicPr>
                      <p:cNvPr id="0" name=""/>
                      <p:cNvPicPr/>
                      <p:nvPr/>
                    </p:nvPicPr>
                    <p:blipFill>
                      <a:blip r:embed="rId4"/>
                      <a:stretch>
                        <a:fillRect/>
                      </a:stretch>
                    </p:blipFill>
                    <p:spPr>
                      <a:xfrm>
                        <a:off x="2260600" y="4017963"/>
                        <a:ext cx="4260850" cy="1889125"/>
                      </a:xfrm>
                      <a:prstGeom prst="rect">
                        <a:avLst/>
                      </a:prstGeom>
                    </p:spPr>
                  </p:pic>
                </p:oleObj>
              </mc:Fallback>
            </mc:AlternateContent>
          </a:graphicData>
        </a:graphic>
      </p:graphicFrame>
      <p:pic>
        <p:nvPicPr>
          <p:cNvPr id="3" name="図 2"/>
          <p:cNvPicPr>
            <a:picLocks noChangeAspect="1"/>
          </p:cNvPicPr>
          <p:nvPr/>
        </p:nvPicPr>
        <p:blipFill>
          <a:blip r:embed="rId5"/>
          <a:stretch>
            <a:fillRect/>
          </a:stretch>
        </p:blipFill>
        <p:spPr>
          <a:xfrm>
            <a:off x="2260603" y="864060"/>
            <a:ext cx="4699000" cy="3123740"/>
          </a:xfrm>
          <a:prstGeom prst="rect">
            <a:avLst/>
          </a:prstGeom>
        </p:spPr>
      </p:pic>
      <p:sp>
        <p:nvSpPr>
          <p:cNvPr id="7" name="タイトル 1"/>
          <p:cNvSpPr txBox="1">
            <a:spLocks/>
          </p:cNvSpPr>
          <p:nvPr/>
        </p:nvSpPr>
        <p:spPr>
          <a:xfrm>
            <a:off x="0" y="0"/>
            <a:ext cx="9144000" cy="896937"/>
          </a:xfrm>
          <a:prstGeom prst="rect">
            <a:avLst/>
          </a:prstGeom>
          <a:noFill/>
        </p:spPr>
        <p:txBody>
          <a:bodyPr vert="horz" lIns="91440" tIns="45720" rIns="91440" bIns="45720" rtlCol="0" anchor="ctr">
            <a:noAutofit/>
          </a:bodyPr>
          <a:lstStyle>
            <a:defPPr>
              <a:defRPr lang="ja-JP"/>
            </a:defPPr>
            <a:lvl1pPr algn="ctr">
              <a:spcBef>
                <a:spcPct val="0"/>
              </a:spcBef>
              <a:buNone/>
              <a:defRPr sz="4400">
                <a:solidFill>
                  <a:srgbClr val="FF0000"/>
                </a:solidFill>
                <a:latin typeface="Times New Roman"/>
                <a:ea typeface="+mj-ea"/>
                <a:cs typeface="Times New Roman"/>
              </a:defRPr>
            </a:lvl1pPr>
          </a:lstStyle>
          <a:p>
            <a:r>
              <a:rPr lang="en-US" altLang="ja-JP" sz="3200" dirty="0" err="1" smtClean="0">
                <a:solidFill>
                  <a:schemeClr val="tx1"/>
                </a:solidFill>
              </a:rPr>
              <a:t>Joback</a:t>
            </a:r>
            <a:r>
              <a:rPr lang="ja-JP" altLang="en-US" sz="3200" dirty="0" smtClean="0">
                <a:solidFill>
                  <a:schemeClr val="tx1"/>
                </a:solidFill>
              </a:rPr>
              <a:t>のグループ寄与法に</a:t>
            </a:r>
            <a:r>
              <a:rPr lang="ja-JP" altLang="en-US" sz="3200" dirty="0">
                <a:solidFill>
                  <a:schemeClr val="tx1"/>
                </a:solidFill>
              </a:rPr>
              <a:t>よる</a:t>
            </a:r>
            <a:r>
              <a:rPr lang="ja-JP" altLang="en-US" sz="3200" dirty="0" smtClean="0">
                <a:solidFill>
                  <a:schemeClr val="tx1"/>
                </a:solidFill>
              </a:rPr>
              <a:t>臨界値推算法</a:t>
            </a:r>
            <a:endParaRPr lang="ja-JP" altLang="en-US" sz="3200" dirty="0">
              <a:solidFill>
                <a:schemeClr val="tx1"/>
              </a:solidFill>
            </a:endParaRPr>
          </a:p>
        </p:txBody>
      </p:sp>
      <p:sp>
        <p:nvSpPr>
          <p:cNvPr id="2" name="円/楕円 1"/>
          <p:cNvSpPr/>
          <p:nvPr/>
        </p:nvSpPr>
        <p:spPr>
          <a:xfrm>
            <a:off x="3022600" y="4155403"/>
            <a:ext cx="342900" cy="406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5636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5675868" cy="405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CO</a:t>
            </a:r>
            <a:r>
              <a:rPr kumimoji="1" lang="en-US" altLang="ja-JP" baseline="-25000" dirty="0" smtClean="0"/>
              <a:t>2</a:t>
            </a:r>
            <a:r>
              <a:rPr kumimoji="1" lang="en-US" altLang="ja-JP" dirty="0" smtClean="0"/>
              <a:t>-Diglyme</a:t>
            </a:r>
            <a:r>
              <a:rPr kumimoji="1" lang="ja-JP" altLang="en-US" dirty="0" smtClean="0"/>
              <a:t>系の溶解度　</a:t>
            </a:r>
            <a:r>
              <a:rPr kumimoji="1" lang="en-US" altLang="ja-JP" dirty="0" smtClean="0"/>
              <a:t>313.15K</a:t>
            </a:r>
            <a:endParaRPr kumimoji="1" lang="ja-JP" altLang="en-US" dirty="0"/>
          </a:p>
        </p:txBody>
      </p:sp>
      <p:sp>
        <p:nvSpPr>
          <p:cNvPr id="5" name="テキスト ボックス 4"/>
          <p:cNvSpPr txBox="1"/>
          <p:nvPr/>
        </p:nvSpPr>
        <p:spPr>
          <a:xfrm>
            <a:off x="6084168" y="1916832"/>
            <a:ext cx="1944216" cy="369332"/>
          </a:xfrm>
          <a:prstGeom prst="rect">
            <a:avLst/>
          </a:prstGeom>
          <a:noFill/>
        </p:spPr>
        <p:txBody>
          <a:bodyPr wrap="square" rtlCol="0">
            <a:spAutoFit/>
          </a:bodyPr>
          <a:lstStyle/>
          <a:p>
            <a:r>
              <a:rPr kumimoji="1" lang="en-US" altLang="ja-JP" dirty="0" smtClean="0"/>
              <a:t>opt. </a:t>
            </a:r>
            <a:r>
              <a:rPr kumimoji="1" lang="en-US" altLang="ja-JP" dirty="0" err="1" smtClean="0"/>
              <a:t>mij</a:t>
            </a:r>
            <a:r>
              <a:rPr kumimoji="1" lang="en-US" altLang="ja-JP" dirty="0" smtClean="0"/>
              <a:t>=0.900</a:t>
            </a:r>
            <a:endParaRPr kumimoji="1" lang="ja-JP" altLang="en-US" dirty="0"/>
          </a:p>
        </p:txBody>
      </p:sp>
    </p:spTree>
    <p:extLst>
      <p:ext uri="{BB962C8B-B14F-4D97-AF65-F5344CB8AC3E}">
        <p14:creationId xmlns:p14="http://schemas.microsoft.com/office/powerpoint/2010/main" val="2248336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a:t>
            </a:r>
            <a:r>
              <a:rPr kumimoji="1" lang="en-US" altLang="ja-JP" baseline="-25000" dirty="0" smtClean="0"/>
              <a:t>2</a:t>
            </a:r>
            <a:r>
              <a:rPr kumimoji="1" lang="en-US" altLang="ja-JP" dirty="0" smtClean="0"/>
              <a:t>-Triglyme</a:t>
            </a:r>
            <a:r>
              <a:rPr kumimoji="1" lang="ja-JP" altLang="en-US" dirty="0" smtClean="0"/>
              <a:t>系の溶解度　</a:t>
            </a:r>
            <a:r>
              <a:rPr kumimoji="1" lang="en-US" altLang="ja-JP" dirty="0" smtClean="0"/>
              <a:t>313.15K</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85984110"/>
              </p:ext>
            </p:extLst>
          </p:nvPr>
        </p:nvGraphicFramePr>
        <p:xfrm>
          <a:off x="1259632" y="1628800"/>
          <a:ext cx="6336704"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084168" y="1916832"/>
            <a:ext cx="1944216" cy="369332"/>
          </a:xfrm>
          <a:prstGeom prst="rect">
            <a:avLst/>
          </a:prstGeom>
          <a:noFill/>
        </p:spPr>
        <p:txBody>
          <a:bodyPr wrap="square" rtlCol="0">
            <a:spAutoFit/>
          </a:bodyPr>
          <a:lstStyle/>
          <a:p>
            <a:r>
              <a:rPr kumimoji="1" lang="en-US" altLang="ja-JP" dirty="0" smtClean="0"/>
              <a:t>opt. </a:t>
            </a:r>
            <a:r>
              <a:rPr kumimoji="1" lang="en-US" altLang="ja-JP" dirty="0" err="1" smtClean="0"/>
              <a:t>mij</a:t>
            </a:r>
            <a:r>
              <a:rPr kumimoji="1" lang="en-US" altLang="ja-JP" dirty="0" smtClean="0"/>
              <a:t>=0.890</a:t>
            </a:r>
            <a:endParaRPr kumimoji="1" lang="ja-JP" altLang="en-US" dirty="0"/>
          </a:p>
        </p:txBody>
      </p:sp>
    </p:spTree>
    <p:extLst>
      <p:ext uri="{BB962C8B-B14F-4D97-AF65-F5344CB8AC3E}">
        <p14:creationId xmlns:p14="http://schemas.microsoft.com/office/powerpoint/2010/main" val="220956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CO</a:t>
            </a:r>
            <a:r>
              <a:rPr kumimoji="1" lang="en-US" altLang="ja-JP" baseline="-25000" dirty="0" smtClean="0"/>
              <a:t>2</a:t>
            </a:r>
            <a:r>
              <a:rPr kumimoji="1" lang="en-US" altLang="ja-JP" dirty="0" smtClean="0"/>
              <a:t>-Tetraglyme</a:t>
            </a:r>
            <a:r>
              <a:rPr kumimoji="1" lang="ja-JP" altLang="en-US" dirty="0" smtClean="0"/>
              <a:t>系の溶解度　</a:t>
            </a:r>
            <a:r>
              <a:rPr kumimoji="1" lang="en-US" altLang="ja-JP" dirty="0" smtClean="0"/>
              <a:t>313.15K</a:t>
            </a:r>
            <a:endParaRPr kumimoji="1" lang="ja-JP" altLang="en-US" dirty="0"/>
          </a:p>
        </p:txBody>
      </p:sp>
      <p:sp>
        <p:nvSpPr>
          <p:cNvPr id="5" name="テキスト ボックス 4"/>
          <p:cNvSpPr txBox="1"/>
          <p:nvPr/>
        </p:nvSpPr>
        <p:spPr>
          <a:xfrm>
            <a:off x="6084168" y="1916832"/>
            <a:ext cx="1944216" cy="369332"/>
          </a:xfrm>
          <a:prstGeom prst="rect">
            <a:avLst/>
          </a:prstGeom>
          <a:noFill/>
        </p:spPr>
        <p:txBody>
          <a:bodyPr wrap="square" rtlCol="0">
            <a:spAutoFit/>
          </a:bodyPr>
          <a:lstStyle/>
          <a:p>
            <a:r>
              <a:rPr kumimoji="1" lang="en-US" altLang="ja-JP" dirty="0" smtClean="0"/>
              <a:t>opt. </a:t>
            </a:r>
            <a:r>
              <a:rPr kumimoji="1" lang="en-US" altLang="ja-JP" dirty="0" err="1" smtClean="0"/>
              <a:t>mij</a:t>
            </a:r>
            <a:r>
              <a:rPr kumimoji="1" lang="en-US" altLang="ja-JP" dirty="0" smtClean="0"/>
              <a:t>=0.845</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3972517079"/>
              </p:ext>
            </p:extLst>
          </p:nvPr>
        </p:nvGraphicFramePr>
        <p:xfrm>
          <a:off x="1259632" y="1772816"/>
          <a:ext cx="5976664"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848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36579707"/>
              </p:ext>
            </p:extLst>
          </p:nvPr>
        </p:nvGraphicFramePr>
        <p:xfrm>
          <a:off x="539552" y="159806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normAutofit/>
          </a:bodyPr>
          <a:lstStyle/>
          <a:p>
            <a:r>
              <a:rPr lang="en-US" altLang="ja-JP" dirty="0" smtClean="0"/>
              <a:t>CO</a:t>
            </a:r>
            <a:r>
              <a:rPr lang="en-US" altLang="ja-JP" baseline="-25000" dirty="0" smtClean="0"/>
              <a:t>2</a:t>
            </a:r>
            <a:r>
              <a:rPr lang="en-US" altLang="ja-JP" dirty="0" smtClean="0"/>
              <a:t>-</a:t>
            </a:r>
            <a:r>
              <a:rPr lang="ja-JP" altLang="en-US" dirty="0" smtClean="0"/>
              <a:t>オレイン酸系</a:t>
            </a:r>
            <a:r>
              <a:rPr lang="ja-JP" altLang="en-US" dirty="0"/>
              <a:t>の溶解度　</a:t>
            </a:r>
            <a:endParaRPr kumimoji="1" lang="ja-JP" altLang="en-US" dirty="0"/>
          </a:p>
        </p:txBody>
      </p:sp>
      <p:cxnSp>
        <p:nvCxnSpPr>
          <p:cNvPr id="6" name="直線矢印コネクタ 5"/>
          <p:cNvCxnSpPr/>
          <p:nvPr/>
        </p:nvCxnSpPr>
        <p:spPr>
          <a:xfrm flipH="1">
            <a:off x="2411760" y="1268760"/>
            <a:ext cx="100811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419872" y="1268760"/>
            <a:ext cx="288032"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グラフ 9"/>
          <p:cNvGraphicFramePr/>
          <p:nvPr>
            <p:extLst>
              <p:ext uri="{D42A27DB-BD31-4B8C-83A1-F6EECF244321}">
                <p14:modId xmlns:p14="http://schemas.microsoft.com/office/powerpoint/2010/main" val="2334043954"/>
              </p:ext>
            </p:extLst>
          </p:nvPr>
        </p:nvGraphicFramePr>
        <p:xfrm>
          <a:off x="4427984" y="4005064"/>
          <a:ext cx="4176464" cy="2520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48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a:t>
            </a:r>
            <a:r>
              <a:rPr lang="en-US" altLang="ja-JP" baseline="-25000" dirty="0" smtClean="0"/>
              <a:t>2</a:t>
            </a:r>
            <a:r>
              <a:rPr lang="en-US" altLang="ja-JP" dirty="0" smtClean="0"/>
              <a:t>-PAG-1</a:t>
            </a:r>
            <a:r>
              <a:rPr lang="ja-JP" altLang="en-US" dirty="0" smtClean="0"/>
              <a:t>系</a:t>
            </a:r>
            <a:r>
              <a:rPr lang="ja-JP" altLang="en-US" dirty="0"/>
              <a:t>の</a:t>
            </a:r>
            <a:r>
              <a:rPr lang="ja-JP" altLang="en-US" dirty="0" smtClean="0"/>
              <a:t>溶解度 </a:t>
            </a:r>
            <a:r>
              <a:rPr lang="en-US" altLang="ja-JP" dirty="0" smtClean="0"/>
              <a:t>344.3K</a:t>
            </a:r>
            <a:r>
              <a:rPr lang="ja-JP" altLang="en-US" dirty="0"/>
              <a:t>　</a:t>
            </a:r>
            <a:endParaRPr kumimoji="1" lang="ja-JP" altLang="en-US" dirty="0"/>
          </a:p>
        </p:txBody>
      </p:sp>
      <p:pic>
        <p:nvPicPr>
          <p:cNvPr id="2048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56792"/>
            <a:ext cx="5761943" cy="441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516216" y="2420888"/>
            <a:ext cx="2304256" cy="1477328"/>
          </a:xfrm>
          <a:prstGeom prst="rect">
            <a:avLst/>
          </a:prstGeom>
          <a:noFill/>
        </p:spPr>
        <p:txBody>
          <a:bodyPr wrap="square" rtlCol="0">
            <a:spAutoFit/>
          </a:bodyPr>
          <a:lstStyle/>
          <a:p>
            <a:r>
              <a:rPr kumimoji="1" lang="en-US" altLang="ja-JP" dirty="0" smtClean="0"/>
              <a:t>opt. </a:t>
            </a:r>
            <a:r>
              <a:rPr kumimoji="1" lang="en-US" altLang="ja-JP" dirty="0" err="1" smtClean="0"/>
              <a:t>mij</a:t>
            </a:r>
            <a:r>
              <a:rPr kumimoji="1" lang="en-US" altLang="ja-JP" dirty="0" smtClean="0"/>
              <a:t> =0.55</a:t>
            </a:r>
          </a:p>
          <a:p>
            <a:endParaRPr lang="en-US" altLang="ja-JP" dirty="0"/>
          </a:p>
          <a:p>
            <a:endParaRPr kumimoji="1" lang="en-US" altLang="ja-JP" dirty="0" smtClean="0"/>
          </a:p>
          <a:p>
            <a:r>
              <a:rPr kumimoji="1" lang="en-US" altLang="ja-JP" dirty="0" smtClean="0"/>
              <a:t>2.64 MPa</a:t>
            </a:r>
            <a:r>
              <a:rPr kumimoji="1" lang="ja-JP" altLang="en-US" dirty="0" smtClean="0"/>
              <a:t>以下でのみ</a:t>
            </a:r>
            <a:endParaRPr kumimoji="1" lang="en-US" altLang="ja-JP" dirty="0" smtClean="0"/>
          </a:p>
          <a:p>
            <a:r>
              <a:rPr kumimoji="1" lang="ja-JP" altLang="en-US" dirty="0" smtClean="0"/>
              <a:t>収束</a:t>
            </a:r>
            <a:endParaRPr kumimoji="1" lang="ja-JP" altLang="en-US" dirty="0"/>
          </a:p>
        </p:txBody>
      </p:sp>
    </p:spTree>
    <p:extLst>
      <p:ext uri="{BB962C8B-B14F-4D97-AF65-F5344CB8AC3E}">
        <p14:creationId xmlns:p14="http://schemas.microsoft.com/office/powerpoint/2010/main" val="3010398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a:t>
            </a:r>
            <a:r>
              <a:rPr kumimoji="1" lang="en-US" altLang="ja-JP" baseline="-25000" dirty="0" smtClean="0"/>
              <a:t>2</a:t>
            </a:r>
            <a:r>
              <a:rPr kumimoji="1" lang="en-US" altLang="ja-JP" dirty="0" smtClean="0"/>
              <a:t>+Diglyme </a:t>
            </a:r>
            <a:r>
              <a:rPr kumimoji="1" lang="ja-JP" altLang="en-US" dirty="0" smtClean="0"/>
              <a:t>飽和密度推算</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1685530525"/>
              </p:ext>
            </p:extLst>
          </p:nvPr>
        </p:nvGraphicFramePr>
        <p:xfrm>
          <a:off x="683568" y="2132856"/>
          <a:ext cx="3923928" cy="3031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4286708970"/>
              </p:ext>
            </p:extLst>
          </p:nvPr>
        </p:nvGraphicFramePr>
        <p:xfrm>
          <a:off x="4355976" y="2132856"/>
          <a:ext cx="3600400" cy="295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584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結論：ファミリー法による</a:t>
            </a:r>
            <a:r>
              <a:rPr kumimoji="1" lang="en-US" altLang="ja-JP" dirty="0" smtClean="0"/>
              <a:t>Tc</a:t>
            </a:r>
            <a:r>
              <a:rPr kumimoji="1" lang="ja-JP" altLang="en-US" dirty="0" smtClean="0"/>
              <a:t>の推算</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err="1" smtClean="0"/>
              <a:t>Jaback</a:t>
            </a:r>
            <a:r>
              <a:rPr lang="ja-JP" altLang="en-US" dirty="0" smtClean="0"/>
              <a:t>法では大きな分子では</a:t>
            </a:r>
            <a:r>
              <a:rPr lang="en-US" altLang="ja-JP" dirty="0" smtClean="0"/>
              <a:t>Tb</a:t>
            </a:r>
            <a:r>
              <a:rPr lang="ja-JP" altLang="en-US" dirty="0" smtClean="0"/>
              <a:t>が大きな値となり、結果</a:t>
            </a:r>
            <a:r>
              <a:rPr lang="en-US" altLang="ja-JP" dirty="0" smtClean="0"/>
              <a:t>Tc</a:t>
            </a:r>
            <a:r>
              <a:rPr lang="ja-JP" altLang="en-US" dirty="0" smtClean="0"/>
              <a:t>の推算値が大きくなりすぎ実用的でないが本法ではそれを避けることができた。</a:t>
            </a:r>
            <a:endParaRPr lang="en-US" altLang="ja-JP" dirty="0" smtClean="0"/>
          </a:p>
          <a:p>
            <a:r>
              <a:rPr lang="ja-JP" altLang="en-US" dirty="0" smtClean="0"/>
              <a:t>大きな</a:t>
            </a:r>
            <a:r>
              <a:rPr lang="ja-JP" altLang="en-US" dirty="0"/>
              <a:t>分子で</a:t>
            </a:r>
            <a:r>
              <a:rPr lang="ja-JP" altLang="en-US" dirty="0" smtClean="0"/>
              <a:t>の</a:t>
            </a:r>
            <a:r>
              <a:rPr lang="en-US" altLang="ja-JP" dirty="0" err="1" smtClean="0"/>
              <a:t>Vc</a:t>
            </a:r>
            <a:r>
              <a:rPr lang="ja-JP" altLang="en-US" dirty="0"/>
              <a:t>の線形性をどう考える</a:t>
            </a:r>
            <a:r>
              <a:rPr lang="ja-JP" altLang="en-US" dirty="0" smtClean="0"/>
              <a:t>か。</a:t>
            </a:r>
            <a:endParaRPr lang="en-US" altLang="ja-JP" dirty="0" smtClean="0"/>
          </a:p>
          <a:p>
            <a:pPr marL="0" indent="0">
              <a:buNone/>
            </a:pPr>
            <a:r>
              <a:rPr lang="ja-JP" altLang="en-US" dirty="0"/>
              <a:t>　</a:t>
            </a:r>
            <a:r>
              <a:rPr lang="ja-JP" altLang="en-US" dirty="0" smtClean="0"/>
              <a:t>剛体球モデル的に考えれば</a:t>
            </a:r>
            <a:r>
              <a:rPr lang="en-US" altLang="ja-JP" dirty="0" smtClean="0"/>
              <a:t>OK</a:t>
            </a:r>
          </a:p>
          <a:p>
            <a:r>
              <a:rPr lang="ja-JP" altLang="en-US" dirty="0"/>
              <a:t>大きな分子での</a:t>
            </a:r>
            <a:r>
              <a:rPr lang="en-US" altLang="ja-JP" dirty="0"/>
              <a:t>Pc</a:t>
            </a:r>
            <a:r>
              <a:rPr lang="ja-JP" altLang="en-US" dirty="0"/>
              <a:t>の線形性をどう考える</a:t>
            </a:r>
            <a:r>
              <a:rPr lang="ja-JP" altLang="en-US" dirty="0" smtClean="0"/>
              <a:t>か。</a:t>
            </a:r>
            <a:endParaRPr lang="en-US" altLang="ja-JP" dirty="0" smtClean="0"/>
          </a:p>
          <a:p>
            <a:pPr marL="0" indent="0">
              <a:buNone/>
            </a:pPr>
            <a:r>
              <a:rPr lang="en-US" altLang="ja-JP" dirty="0" err="1" smtClean="0"/>
              <a:t>Zc</a:t>
            </a:r>
            <a:r>
              <a:rPr lang="en-US" altLang="ja-JP" dirty="0" smtClean="0"/>
              <a:t>=Pc </a:t>
            </a:r>
            <a:r>
              <a:rPr lang="en-US" altLang="ja-JP" dirty="0" err="1" smtClean="0"/>
              <a:t>Vc</a:t>
            </a:r>
            <a:r>
              <a:rPr lang="en-US" altLang="ja-JP" dirty="0" smtClean="0"/>
              <a:t>/R Tc=0.29</a:t>
            </a:r>
            <a:r>
              <a:rPr lang="ja-JP" altLang="en-US" dirty="0" smtClean="0"/>
              <a:t>あたりの検討</a:t>
            </a:r>
            <a:endParaRPr lang="en-US" altLang="ja-JP" dirty="0"/>
          </a:p>
          <a:p>
            <a:pPr marL="0" indent="0">
              <a:buNone/>
            </a:pPr>
            <a:endParaRPr lang="en-US" altLang="ja-JP" dirty="0" smtClean="0"/>
          </a:p>
          <a:p>
            <a:pPr marL="0" indent="0">
              <a:buNone/>
            </a:pPr>
            <a:endParaRPr lang="en-US" altLang="ja-JP" dirty="0"/>
          </a:p>
        </p:txBody>
      </p:sp>
    </p:spTree>
    <p:extLst>
      <p:ext uri="{BB962C8B-B14F-4D97-AF65-F5344CB8AC3E}">
        <p14:creationId xmlns:p14="http://schemas.microsoft.com/office/powerpoint/2010/main" val="2066338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内挿的推算法と外挿的推算法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正方形/長方形 3"/>
          <p:cNvSpPr/>
          <p:nvPr/>
        </p:nvSpPr>
        <p:spPr>
          <a:xfrm>
            <a:off x="1187624" y="2924944"/>
            <a:ext cx="201622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Tc, Pc, </a:t>
            </a:r>
            <a:r>
              <a:rPr kumimoji="1" lang="en-US" altLang="ja-JP" dirty="0" err="1" smtClean="0"/>
              <a:t>Vc</a:t>
            </a:r>
            <a:r>
              <a:rPr kumimoji="1" lang="en-US" altLang="ja-JP" dirty="0" smtClean="0"/>
              <a:t>, ω</a:t>
            </a:r>
            <a:endParaRPr kumimoji="1" lang="ja-JP" altLang="en-US" dirty="0"/>
          </a:p>
        </p:txBody>
      </p:sp>
      <p:sp>
        <p:nvSpPr>
          <p:cNvPr id="5" name="正方形/長方形 4"/>
          <p:cNvSpPr/>
          <p:nvPr/>
        </p:nvSpPr>
        <p:spPr>
          <a:xfrm>
            <a:off x="5415896" y="1484784"/>
            <a:ext cx="280831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状態方程式</a:t>
            </a:r>
            <a:endParaRPr kumimoji="1" lang="en-US" altLang="ja-JP" dirty="0" smtClean="0"/>
          </a:p>
          <a:p>
            <a:pPr algn="ctr"/>
            <a:r>
              <a:rPr lang="en-US" altLang="ja-JP" dirty="0" smtClean="0"/>
              <a:t>(</a:t>
            </a:r>
            <a:r>
              <a:rPr lang="ja-JP" altLang="en-US" dirty="0" smtClean="0"/>
              <a:t>対応状態原理）</a:t>
            </a:r>
            <a:endParaRPr kumimoji="1" lang="en-US" altLang="ja-JP" dirty="0" smtClean="0"/>
          </a:p>
          <a:p>
            <a:pPr algn="ctr"/>
            <a:endParaRPr lang="en-US" altLang="ja-JP" dirty="0"/>
          </a:p>
          <a:p>
            <a:pPr algn="ctr"/>
            <a:r>
              <a:rPr kumimoji="1" lang="ja-JP" altLang="en-US" dirty="0" smtClean="0"/>
              <a:t>熱力学</a:t>
            </a:r>
            <a:endParaRPr kumimoji="1" lang="en-US" altLang="ja-JP" dirty="0" smtClean="0"/>
          </a:p>
          <a:p>
            <a:pPr algn="ctr"/>
            <a:r>
              <a:rPr lang="ja-JP" altLang="en-US" dirty="0"/>
              <a:t>数値計算法</a:t>
            </a:r>
            <a:endParaRPr kumimoji="1" lang="ja-JP" altLang="en-US" dirty="0"/>
          </a:p>
        </p:txBody>
      </p:sp>
      <p:sp>
        <p:nvSpPr>
          <p:cNvPr id="6" name="正方形/長方形 5"/>
          <p:cNvSpPr/>
          <p:nvPr/>
        </p:nvSpPr>
        <p:spPr>
          <a:xfrm>
            <a:off x="4572000" y="4869160"/>
            <a:ext cx="30243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物性推算</a:t>
            </a:r>
            <a:endParaRPr kumimoji="1" lang="en-US" altLang="ja-JP" dirty="0" smtClean="0"/>
          </a:p>
          <a:p>
            <a:pPr algn="ctr"/>
            <a:r>
              <a:rPr lang="en-US" altLang="ja-JP" dirty="0" smtClean="0"/>
              <a:t>(PVT, </a:t>
            </a:r>
            <a:r>
              <a:rPr lang="ja-JP" altLang="en-US" dirty="0" smtClean="0"/>
              <a:t>相平衡</a:t>
            </a:r>
            <a:r>
              <a:rPr lang="en-US" altLang="ja-JP" dirty="0" smtClean="0"/>
              <a:t>,H,S</a:t>
            </a:r>
            <a:r>
              <a:rPr lang="ja-JP" altLang="en-US" dirty="0" smtClean="0"/>
              <a:t>・・・・</a:t>
            </a:r>
            <a:r>
              <a:rPr lang="en-US" altLang="ja-JP" dirty="0" smtClean="0"/>
              <a:t>)</a:t>
            </a:r>
            <a:endParaRPr kumimoji="1" lang="ja-JP" altLang="en-US" dirty="0"/>
          </a:p>
        </p:txBody>
      </p:sp>
      <p:cxnSp>
        <p:nvCxnSpPr>
          <p:cNvPr id="8" name="直線矢印コネクタ 7"/>
          <p:cNvCxnSpPr/>
          <p:nvPr/>
        </p:nvCxnSpPr>
        <p:spPr>
          <a:xfrm flipV="1">
            <a:off x="2987824" y="2276872"/>
            <a:ext cx="2428072" cy="12601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5724128" y="3429000"/>
            <a:ext cx="432048" cy="14401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719237" y="2456892"/>
            <a:ext cx="1224136"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smtClean="0"/>
              <a:t>実験データ</a:t>
            </a:r>
            <a:endParaRPr kumimoji="1" lang="ja-JP" altLang="en-US" dirty="0"/>
          </a:p>
        </p:txBody>
      </p:sp>
      <p:sp>
        <p:nvSpPr>
          <p:cNvPr id="18" name="円/楕円 17"/>
          <p:cNvSpPr/>
          <p:nvPr/>
        </p:nvSpPr>
        <p:spPr>
          <a:xfrm>
            <a:off x="1727757" y="3933056"/>
            <a:ext cx="1224136"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smtClean="0"/>
              <a:t>パラメータ</a:t>
            </a:r>
            <a:endParaRPr kumimoji="1" lang="ja-JP" altLang="en-US" dirty="0"/>
          </a:p>
        </p:txBody>
      </p:sp>
    </p:spTree>
    <p:extLst>
      <p:ext uri="{BB962C8B-B14F-4D97-AF65-F5344CB8AC3E}">
        <p14:creationId xmlns:p14="http://schemas.microsoft.com/office/powerpoint/2010/main" val="40006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Joback</a:t>
            </a:r>
            <a:r>
              <a:rPr kumimoji="1" lang="ja-JP" altLang="en-US" dirty="0" smtClean="0"/>
              <a:t>法による推算結果</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73917541"/>
              </p:ext>
            </p:extLst>
          </p:nvPr>
        </p:nvGraphicFramePr>
        <p:xfrm>
          <a:off x="1547664" y="1844826"/>
          <a:ext cx="6264696" cy="3456384"/>
        </p:xfrm>
        <a:graphic>
          <a:graphicData uri="http://schemas.openxmlformats.org/drawingml/2006/table">
            <a:tbl>
              <a:tblPr>
                <a:tableStyleId>{5C22544A-7EE6-4342-B048-85BDC9FD1C3A}</a:tableStyleId>
              </a:tblPr>
              <a:tblGrid>
                <a:gridCol w="3865640"/>
                <a:gridCol w="2399056"/>
              </a:tblGrid>
              <a:tr h="576064">
                <a:tc>
                  <a:txBody>
                    <a:bodyPr/>
                    <a:lstStyle/>
                    <a:p>
                      <a:pPr algn="l" fontAlgn="ctr"/>
                      <a:r>
                        <a:rPr lang="ja-JP" altLang="en-US" sz="2800" u="none" strike="noStrike" dirty="0">
                          <a:effectLst/>
                        </a:rPr>
                        <a:t>　</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ja-JP" altLang="en-US" sz="2800" u="none" strike="noStrike">
                          <a:effectLst/>
                        </a:rPr>
                        <a:t>平均偏倚　</a:t>
                      </a:r>
                      <a:r>
                        <a:rPr lang="en-US" altLang="ja-JP" sz="2800" u="none" strike="noStrike">
                          <a:effectLst/>
                        </a:rPr>
                        <a:t>[%]</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sz="2800" u="none" strike="noStrike" dirty="0">
                          <a:effectLst/>
                        </a:rPr>
                        <a:t>Tc (Tb</a:t>
                      </a:r>
                      <a:r>
                        <a:rPr lang="ja-JP" altLang="en-US" sz="2800" u="none" strike="noStrike" dirty="0">
                          <a:effectLst/>
                        </a:rPr>
                        <a:t>に実験値）</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1.7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altLang="ja-JP" sz="2800" u="none" strike="noStrike" dirty="0">
                          <a:effectLst/>
                        </a:rPr>
                        <a:t>Tc (Tb</a:t>
                      </a:r>
                      <a:r>
                        <a:rPr lang="ja-JP" altLang="en-US" sz="2800" u="none" strike="noStrike" dirty="0">
                          <a:effectLst/>
                        </a:rPr>
                        <a:t>にグループ寄与法）</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5.9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sz="2800" u="none" strike="noStrike" dirty="0">
                          <a:effectLst/>
                        </a:rPr>
                        <a:t>Pc</a:t>
                      </a:r>
                      <a:endParaRPr 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6.1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sz="2800" u="none" strike="noStrike" dirty="0" err="1">
                          <a:effectLst/>
                        </a:rPr>
                        <a:t>Vc</a:t>
                      </a:r>
                      <a:endParaRPr 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8.0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ja-JP" altLang="en-US" sz="2800" u="none" strike="noStrike" dirty="0">
                          <a:effectLst/>
                        </a:rPr>
                        <a:t>約</a:t>
                      </a:r>
                      <a:r>
                        <a:rPr lang="en-US" altLang="ja-JP" sz="2800" u="none" strike="noStrike" dirty="0">
                          <a:effectLst/>
                        </a:rPr>
                        <a:t>400</a:t>
                      </a:r>
                      <a:r>
                        <a:rPr lang="ja-JP" altLang="en-US" sz="2800" u="none" strike="noStrike" dirty="0">
                          <a:effectLst/>
                        </a:rPr>
                        <a:t>の物質に対して</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endParaRPr lang="ja-JP" altLang="en-US" sz="2800" b="0" i="0" u="none" strike="noStrike" dirty="0">
                        <a:solidFill>
                          <a:srgbClr val="000000"/>
                        </a:solidFill>
                        <a:effectLst/>
                        <a:latin typeface="ＭＳ Ｐゴシック"/>
                      </a:endParaRPr>
                    </a:p>
                  </a:txBody>
                  <a:tcPr marL="9525" marR="9525" marT="9525" marB="0" anchor="ctr"/>
                </a:tc>
              </a:tr>
            </a:tbl>
          </a:graphicData>
        </a:graphic>
      </p:graphicFrame>
      <p:cxnSp>
        <p:nvCxnSpPr>
          <p:cNvPr id="8" name="直線コネクタ 7"/>
          <p:cNvCxnSpPr/>
          <p:nvPr/>
        </p:nvCxnSpPr>
        <p:spPr>
          <a:xfrm>
            <a:off x="1547664" y="4725144"/>
            <a:ext cx="6192688"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1547664" y="2420888"/>
            <a:ext cx="6192688"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547664" y="1844824"/>
            <a:ext cx="61926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905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06450"/>
          </a:xfrm>
          <a:prstGeom prst="rect">
            <a:avLst/>
          </a:prstGeom>
          <a:noFill/>
        </p:spPr>
        <p:txBody>
          <a:bodyPr vert="horz" lIns="91440" tIns="45720" rIns="91440" bIns="45720" rtlCol="0" anchor="ctr">
            <a:normAutofit/>
          </a:bodyPr>
          <a:lstStyle>
            <a:defPPr>
              <a:defRPr lang="ja-JP"/>
            </a:defPPr>
            <a:lvl1pPr algn="ctr">
              <a:spcBef>
                <a:spcPct val="0"/>
              </a:spcBef>
              <a:buNone/>
              <a:defRPr sz="4400">
                <a:solidFill>
                  <a:srgbClr val="FF0000"/>
                </a:solidFill>
                <a:latin typeface="Times New Roman"/>
                <a:ea typeface="+mj-ea"/>
                <a:cs typeface="Times New Roman"/>
              </a:defRPr>
            </a:lvl1pPr>
          </a:lstStyle>
          <a:p>
            <a:r>
              <a:rPr lang="ja-JP" altLang="en-US" sz="3200" dirty="0">
                <a:solidFill>
                  <a:schemeClr val="tx1"/>
                </a:solidFill>
              </a:rPr>
              <a:t>偏心係数</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699935117"/>
              </p:ext>
            </p:extLst>
          </p:nvPr>
        </p:nvGraphicFramePr>
        <p:xfrm>
          <a:off x="749300" y="1193801"/>
          <a:ext cx="1673364" cy="800304"/>
        </p:xfrm>
        <a:graphic>
          <a:graphicData uri="http://schemas.openxmlformats.org/presentationml/2006/ole">
            <mc:AlternateContent xmlns:mc="http://schemas.openxmlformats.org/markup-compatibility/2006">
              <mc:Choice xmlns:v="urn:schemas-microsoft-com:vml" Requires="v">
                <p:oleObj spid="_x0000_s3120" name="数式" r:id="rId3" imgW="876300" imgH="419100" progId="Equation.3">
                  <p:embed/>
                </p:oleObj>
              </mc:Choice>
              <mc:Fallback>
                <p:oleObj name="数式" r:id="rId3" imgW="876300" imgH="419100" progId="Equation.3">
                  <p:embed/>
                  <p:pic>
                    <p:nvPicPr>
                      <p:cNvPr id="0" name=""/>
                      <p:cNvPicPr/>
                      <p:nvPr/>
                    </p:nvPicPr>
                    <p:blipFill>
                      <a:blip r:embed="rId4"/>
                      <a:stretch>
                        <a:fillRect/>
                      </a:stretch>
                    </p:blipFill>
                    <p:spPr>
                      <a:xfrm>
                        <a:off x="749300" y="1193801"/>
                        <a:ext cx="1673364" cy="800304"/>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217858142"/>
              </p:ext>
            </p:extLst>
          </p:nvPr>
        </p:nvGraphicFramePr>
        <p:xfrm>
          <a:off x="755576" y="2204864"/>
          <a:ext cx="2054452" cy="786052"/>
        </p:xfrm>
        <a:graphic>
          <a:graphicData uri="http://schemas.openxmlformats.org/presentationml/2006/ole">
            <mc:AlternateContent xmlns:mc="http://schemas.openxmlformats.org/markup-compatibility/2006">
              <mc:Choice xmlns:v="urn:schemas-microsoft-com:vml" Requires="v">
                <p:oleObj spid="_x0000_s3121" name="数式" r:id="rId5" imgW="1460500" imgH="558800" progId="Equation.3">
                  <p:embed/>
                </p:oleObj>
              </mc:Choice>
              <mc:Fallback>
                <p:oleObj name="数式" r:id="rId5" imgW="1460500" imgH="558800" progId="Equation.3">
                  <p:embed/>
                  <p:pic>
                    <p:nvPicPr>
                      <p:cNvPr id="0" name=""/>
                      <p:cNvPicPr/>
                      <p:nvPr/>
                    </p:nvPicPr>
                    <p:blipFill>
                      <a:blip r:embed="rId6"/>
                      <a:stretch>
                        <a:fillRect/>
                      </a:stretch>
                    </p:blipFill>
                    <p:spPr>
                      <a:xfrm>
                        <a:off x="755576" y="2204864"/>
                        <a:ext cx="2054452" cy="786052"/>
                      </a:xfrm>
                      <a:prstGeom prst="rect">
                        <a:avLst/>
                      </a:prstGeom>
                    </p:spPr>
                  </p:pic>
                </p:oleObj>
              </mc:Fallback>
            </mc:AlternateContent>
          </a:graphicData>
        </a:graphic>
      </p:graphicFrame>
      <p:sp>
        <p:nvSpPr>
          <p:cNvPr id="10" name="テキスト ボックス 9"/>
          <p:cNvSpPr txBox="1"/>
          <p:nvPr/>
        </p:nvSpPr>
        <p:spPr>
          <a:xfrm>
            <a:off x="3124200" y="6172200"/>
            <a:ext cx="5829300" cy="338554"/>
          </a:xfrm>
          <a:prstGeom prst="rect">
            <a:avLst/>
          </a:prstGeom>
          <a:noFill/>
        </p:spPr>
        <p:txBody>
          <a:bodyPr wrap="square" rtlCol="0">
            <a:spAutoFit/>
          </a:bodyPr>
          <a:lstStyle/>
          <a:p>
            <a:pPr algn="just"/>
            <a:r>
              <a:rPr kumimoji="1" lang="en-US" altLang="ja-JP" sz="1600" dirty="0" smtClean="0">
                <a:latin typeface="Times"/>
                <a:cs typeface="Times"/>
              </a:rPr>
              <a:t>Fig. Prediction of acentric factor (</a:t>
            </a:r>
            <a:r>
              <a:rPr kumimoji="1" lang="en-US" altLang="ja-JP" sz="1600" dirty="0" smtClean="0">
                <a:solidFill>
                  <a:srgbClr val="FF0000"/>
                </a:solidFill>
                <a:latin typeface="Times"/>
                <a:cs typeface="Times"/>
              </a:rPr>
              <a:t>Red</a:t>
            </a:r>
            <a:r>
              <a:rPr kumimoji="1" lang="en-US" altLang="ja-JP" sz="1600" dirty="0" smtClean="0">
                <a:latin typeface="Times"/>
                <a:cs typeface="Times"/>
              </a:rPr>
              <a:t>: This work, </a:t>
            </a:r>
            <a:r>
              <a:rPr kumimoji="1" lang="en-US" altLang="ja-JP" sz="1600" dirty="0" smtClean="0">
                <a:solidFill>
                  <a:srgbClr val="0000FF"/>
                </a:solidFill>
                <a:latin typeface="Times"/>
                <a:cs typeface="Times"/>
              </a:rPr>
              <a:t>Blue</a:t>
            </a:r>
            <a:r>
              <a:rPr kumimoji="1" lang="en-US" altLang="ja-JP" sz="1600" dirty="0" smtClean="0">
                <a:latin typeface="Times"/>
                <a:cs typeface="Times"/>
              </a:rPr>
              <a:t>: </a:t>
            </a:r>
            <a:r>
              <a:rPr kumimoji="1" lang="en-US" altLang="ja-JP" sz="1600" dirty="0" err="1" smtClean="0">
                <a:latin typeface="Times"/>
                <a:cs typeface="Times"/>
              </a:rPr>
              <a:t>Joback</a:t>
            </a:r>
            <a:r>
              <a:rPr kumimoji="1" lang="en-US" altLang="ja-JP" sz="1600" dirty="0" smtClean="0">
                <a:latin typeface="Times"/>
                <a:cs typeface="Times"/>
              </a:rPr>
              <a:t>)</a:t>
            </a:r>
            <a:endParaRPr kumimoji="1" lang="ja-JP" altLang="en-US" sz="1600" dirty="0">
              <a:latin typeface="Times"/>
              <a:cs typeface="Times"/>
            </a:endParaRPr>
          </a:p>
        </p:txBody>
      </p:sp>
      <p:pic>
        <p:nvPicPr>
          <p:cNvPr id="5" name="図 4"/>
          <p:cNvPicPr>
            <a:picLocks noChangeAspect="1"/>
          </p:cNvPicPr>
          <p:nvPr/>
        </p:nvPicPr>
        <p:blipFill>
          <a:blip r:embed="rId7"/>
          <a:stretch>
            <a:fillRect/>
          </a:stretch>
        </p:blipFill>
        <p:spPr>
          <a:xfrm>
            <a:off x="3124200" y="955420"/>
            <a:ext cx="5397500" cy="5216780"/>
          </a:xfrm>
          <a:prstGeom prst="rect">
            <a:avLst/>
          </a:prstGeom>
        </p:spPr>
      </p:pic>
      <p:sp>
        <p:nvSpPr>
          <p:cNvPr id="4" name="テキスト ボックス 3"/>
          <p:cNvSpPr txBox="1"/>
          <p:nvPr/>
        </p:nvSpPr>
        <p:spPr>
          <a:xfrm>
            <a:off x="755576" y="3429000"/>
            <a:ext cx="2368624" cy="1754326"/>
          </a:xfrm>
          <a:prstGeom prst="rect">
            <a:avLst/>
          </a:prstGeom>
          <a:noFill/>
          <a:ln>
            <a:solidFill>
              <a:schemeClr val="accent1"/>
            </a:solidFill>
          </a:ln>
        </p:spPr>
        <p:txBody>
          <a:bodyPr wrap="square" rtlCol="0">
            <a:spAutoFit/>
          </a:bodyPr>
          <a:lstStyle/>
          <a:p>
            <a:r>
              <a:rPr kumimoji="1" lang="ja-JP" altLang="en-US" dirty="0" smtClean="0"/>
              <a:t>（</a:t>
            </a:r>
            <a:r>
              <a:rPr kumimoji="1" lang="en-US" altLang="ja-JP" dirty="0" smtClean="0"/>
              <a:t>Tc, Pc</a:t>
            </a:r>
            <a:r>
              <a:rPr kumimoji="1" lang="ja-JP" altLang="en-US" dirty="0" smtClean="0"/>
              <a:t>）</a:t>
            </a:r>
            <a:r>
              <a:rPr kumimoji="1" lang="en-US" altLang="ja-JP" dirty="0" smtClean="0"/>
              <a:t>, (Tb, 1 </a:t>
            </a:r>
            <a:r>
              <a:rPr kumimoji="1" lang="en-US" altLang="ja-JP" dirty="0" err="1" smtClean="0"/>
              <a:t>atm</a:t>
            </a:r>
            <a:r>
              <a:rPr kumimoji="1" lang="en-US" altLang="ja-JP" dirty="0" smtClean="0"/>
              <a:t>)</a:t>
            </a:r>
            <a:r>
              <a:rPr kumimoji="1" lang="ja-JP" altLang="en-US" dirty="0" smtClean="0"/>
              <a:t>の</a:t>
            </a:r>
            <a:endParaRPr kumimoji="1" lang="en-US" altLang="ja-JP" dirty="0" smtClean="0"/>
          </a:p>
          <a:p>
            <a:r>
              <a:rPr lang="en-US" altLang="ja-JP" dirty="0"/>
              <a:t>2</a:t>
            </a:r>
            <a:r>
              <a:rPr lang="ja-JP" altLang="en-US" dirty="0" smtClean="0"/>
              <a:t>点から</a:t>
            </a:r>
            <a:r>
              <a:rPr lang="en-US" altLang="ja-JP" dirty="0" err="1" smtClean="0"/>
              <a:t>Clausius</a:t>
            </a:r>
            <a:r>
              <a:rPr lang="en-US" altLang="ja-JP" dirty="0" smtClean="0"/>
              <a:t>- </a:t>
            </a:r>
            <a:r>
              <a:rPr lang="en-US" altLang="ja-JP" dirty="0" err="1" smtClean="0"/>
              <a:t>Clapeyron</a:t>
            </a:r>
            <a:r>
              <a:rPr lang="ja-JP" altLang="en-US" dirty="0" smtClean="0"/>
              <a:t>式により蒸気圧式が得られる。それより　</a:t>
            </a:r>
            <a:r>
              <a:rPr lang="en-US" altLang="ja-JP" dirty="0" smtClean="0"/>
              <a:t>ω</a:t>
            </a:r>
            <a:r>
              <a:rPr lang="ja-JP" altLang="en-US" dirty="0" smtClean="0"/>
              <a:t>が求められる</a:t>
            </a:r>
            <a:endParaRPr kumimoji="1" lang="ja-JP" altLang="en-US" dirty="0"/>
          </a:p>
        </p:txBody>
      </p:sp>
    </p:spTree>
    <p:extLst>
      <p:ext uri="{BB962C8B-B14F-4D97-AF65-F5344CB8AC3E}">
        <p14:creationId xmlns:p14="http://schemas.microsoft.com/office/powerpoint/2010/main" val="302612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0487" y="0"/>
            <a:ext cx="9144000" cy="114300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atin typeface="Times New Roman"/>
                <a:cs typeface="Times New Roman"/>
              </a:rPr>
              <a:t>蒸気圧計算</a:t>
            </a:r>
            <a:endParaRPr lang="ja-JP" altLang="en-US" sz="3200" dirty="0">
              <a:latin typeface="Times New Roman"/>
              <a:cs typeface="Times New Roman"/>
            </a:endParaRPr>
          </a:p>
        </p:txBody>
      </p:sp>
      <p:sp>
        <p:nvSpPr>
          <p:cNvPr id="5" name="テキスト ボックス 4"/>
          <p:cNvSpPr txBox="1"/>
          <p:nvPr/>
        </p:nvSpPr>
        <p:spPr>
          <a:xfrm>
            <a:off x="1259632" y="6206649"/>
            <a:ext cx="7124702" cy="369332"/>
          </a:xfrm>
          <a:prstGeom prst="rect">
            <a:avLst/>
          </a:prstGeom>
          <a:noFill/>
        </p:spPr>
        <p:txBody>
          <a:bodyPr wrap="square" rtlCol="0">
            <a:spAutoFit/>
          </a:bodyPr>
          <a:lstStyle/>
          <a:p>
            <a:r>
              <a:rPr kumimoji="1" lang="en-US" altLang="ja-JP" dirty="0" smtClean="0">
                <a:latin typeface="Times"/>
                <a:cs typeface="Times"/>
              </a:rPr>
              <a:t>Fig. Prediction of vapor pressure  (Red: This work, Blue: </a:t>
            </a:r>
            <a:r>
              <a:rPr kumimoji="1" lang="en-US" altLang="ja-JP" dirty="0" err="1" smtClean="0">
                <a:latin typeface="Times"/>
                <a:cs typeface="Times"/>
              </a:rPr>
              <a:t>Joback</a:t>
            </a:r>
            <a:r>
              <a:rPr kumimoji="1" lang="en-US" altLang="ja-JP" dirty="0" smtClean="0">
                <a:latin typeface="Times"/>
                <a:cs typeface="Times"/>
              </a:rPr>
              <a:t>)</a:t>
            </a:r>
            <a:endParaRPr kumimoji="1" lang="ja-JP" altLang="en-US" dirty="0">
              <a:latin typeface="Times"/>
              <a:cs typeface="Times"/>
            </a:endParaRPr>
          </a:p>
        </p:txBody>
      </p:sp>
      <p:grpSp>
        <p:nvGrpSpPr>
          <p:cNvPr id="3" name="グループ化 2"/>
          <p:cNvGrpSpPr/>
          <p:nvPr/>
        </p:nvGrpSpPr>
        <p:grpSpPr>
          <a:xfrm>
            <a:off x="1008126" y="1452846"/>
            <a:ext cx="6772274" cy="4748710"/>
            <a:chOff x="457201" y="1642605"/>
            <a:chExt cx="6772274" cy="4748710"/>
          </a:xfrm>
        </p:grpSpPr>
        <p:pic>
          <p:nvPicPr>
            <p:cNvPr id="9" name="図 8"/>
            <p:cNvPicPr>
              <a:picLocks noChangeAspect="1"/>
            </p:cNvPicPr>
            <p:nvPr/>
          </p:nvPicPr>
          <p:blipFill>
            <a:blip r:embed="rId2"/>
            <a:stretch>
              <a:fillRect/>
            </a:stretch>
          </p:blipFill>
          <p:spPr>
            <a:xfrm>
              <a:off x="457201" y="1642605"/>
              <a:ext cx="6772274" cy="4748710"/>
            </a:xfrm>
            <a:prstGeom prst="rect">
              <a:avLst/>
            </a:prstGeom>
          </p:spPr>
        </p:pic>
        <p:cxnSp>
          <p:nvCxnSpPr>
            <p:cNvPr id="11" name="直線矢印コネクタ 10"/>
            <p:cNvCxnSpPr/>
            <p:nvPr/>
          </p:nvCxnSpPr>
          <p:spPr>
            <a:xfrm flipV="1">
              <a:off x="4191000" y="2219325"/>
              <a:ext cx="190500" cy="4762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flipV="1">
              <a:off x="4124325" y="2371725"/>
              <a:ext cx="66675" cy="3238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H="1" flipV="1">
              <a:off x="3533775" y="2438400"/>
              <a:ext cx="66675" cy="3238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3600450" y="2314575"/>
              <a:ext cx="333375" cy="4762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683568" y="1052736"/>
            <a:ext cx="7256282" cy="400110"/>
          </a:xfrm>
          <a:prstGeom prst="rect">
            <a:avLst/>
          </a:prstGeom>
          <a:noFill/>
        </p:spPr>
        <p:txBody>
          <a:bodyPr wrap="none" rtlCol="0">
            <a:spAutoFit/>
          </a:bodyPr>
          <a:lstStyle/>
          <a:p>
            <a:r>
              <a:rPr kumimoji="1" lang="ja-JP" altLang="en-US" sz="2000" dirty="0" smtClean="0"/>
              <a:t>基本物性パラメータが決まれば</a:t>
            </a:r>
            <a:r>
              <a:rPr kumimoji="1" lang="en-US" altLang="ja-JP" sz="2000" dirty="0" smtClean="0"/>
              <a:t>EOS</a:t>
            </a:r>
            <a:r>
              <a:rPr kumimoji="1" lang="ja-JP" altLang="en-US" sz="2000" dirty="0" smtClean="0"/>
              <a:t>を用いて諸物性を推算できる。</a:t>
            </a:r>
            <a:endParaRPr kumimoji="1" lang="ja-JP" altLang="en-US" sz="2000" dirty="0"/>
          </a:p>
        </p:txBody>
      </p:sp>
    </p:spTree>
    <p:extLst>
      <p:ext uri="{BB962C8B-B14F-4D97-AF65-F5344CB8AC3E}">
        <p14:creationId xmlns:p14="http://schemas.microsoft.com/office/powerpoint/2010/main" val="43531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Joback</a:t>
            </a:r>
            <a:r>
              <a:rPr kumimoji="1" lang="ja-JP" altLang="en-US" dirty="0" smtClean="0"/>
              <a:t>法の大きい分子への適用</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PAG-1 </a:t>
            </a:r>
            <a:r>
              <a:rPr kumimoji="1" lang="ja-JP" altLang="en-US" dirty="0" smtClean="0"/>
              <a:t>分子量　１</a:t>
            </a:r>
            <a:r>
              <a:rPr kumimoji="1" lang="en-US" altLang="ja-JP" dirty="0" smtClean="0"/>
              <a:t>,</a:t>
            </a:r>
            <a:r>
              <a:rPr kumimoji="1" lang="ja-JP" altLang="en-US" dirty="0" smtClean="0"/>
              <a:t>０８０</a:t>
            </a:r>
            <a:endParaRPr kumimoji="1" lang="en-US" altLang="ja-JP" dirty="0" smtClean="0"/>
          </a:p>
          <a:p>
            <a:pPr marL="0" indent="0">
              <a:buNone/>
            </a:pPr>
            <a:r>
              <a:rPr lang="ja-JP" altLang="en-US" dirty="0"/>
              <a:t>　</a:t>
            </a:r>
            <a:r>
              <a:rPr lang="ja-JP" altLang="en-US" dirty="0" smtClean="0"/>
              <a:t>　　　</a:t>
            </a:r>
            <a:r>
              <a:rPr lang="en-US" altLang="ja-JP" dirty="0" err="1" smtClean="0"/>
              <a:t>Joback</a:t>
            </a:r>
            <a:r>
              <a:rPr lang="ja-JP" altLang="en-US" dirty="0" smtClean="0"/>
              <a:t>法を適用すると　</a:t>
            </a:r>
            <a:r>
              <a:rPr lang="en-US" altLang="ja-JP" dirty="0" smtClean="0"/>
              <a:t>Tc= 8,541 K</a:t>
            </a:r>
          </a:p>
          <a:p>
            <a:pPr marL="0" indent="0">
              <a:buNone/>
            </a:pPr>
            <a:r>
              <a:rPr kumimoji="1" lang="en-US" altLang="ja-JP" dirty="0"/>
              <a:t> </a:t>
            </a:r>
            <a:r>
              <a:rPr kumimoji="1" lang="en-US" altLang="ja-JP" dirty="0" smtClean="0"/>
              <a:t>    </a:t>
            </a:r>
            <a:r>
              <a:rPr kumimoji="1" lang="ja-JP" altLang="en-US" dirty="0" smtClean="0"/>
              <a:t>物性計算はできない（収束しない）</a:t>
            </a:r>
            <a:endParaRPr kumimoji="1" lang="en-US" altLang="ja-JP" dirty="0" smtClean="0"/>
          </a:p>
          <a:p>
            <a:pPr marL="0" indent="0">
              <a:buNone/>
            </a:pPr>
            <a:r>
              <a:rPr lang="ja-JP" altLang="en-US" dirty="0" smtClean="0"/>
              <a:t>・オレイン酸　分子量　</a:t>
            </a:r>
            <a:r>
              <a:rPr lang="en-US" altLang="ja-JP" dirty="0" smtClean="0"/>
              <a:t>283</a:t>
            </a:r>
          </a:p>
          <a:p>
            <a:pPr marL="0" indent="0">
              <a:buNone/>
            </a:pPr>
            <a:r>
              <a:rPr kumimoji="1" lang="en-US" altLang="ja-JP" dirty="0"/>
              <a:t> </a:t>
            </a:r>
            <a:r>
              <a:rPr kumimoji="1" lang="en-US" altLang="ja-JP" dirty="0" smtClean="0"/>
              <a:t>         </a:t>
            </a:r>
            <a:r>
              <a:rPr kumimoji="1" lang="en-US" altLang="ja-JP" dirty="0" err="1" smtClean="0"/>
              <a:t>Joback</a:t>
            </a:r>
            <a:r>
              <a:rPr kumimoji="1" lang="ja-JP" altLang="en-US" dirty="0" smtClean="0"/>
              <a:t>法　　</a:t>
            </a:r>
            <a:r>
              <a:rPr kumimoji="1" lang="en-US" altLang="ja-JP" dirty="0" smtClean="0"/>
              <a:t>Tc=942 K</a:t>
            </a:r>
          </a:p>
          <a:p>
            <a:pPr marL="0" indent="0">
              <a:buNone/>
            </a:pPr>
            <a:r>
              <a:rPr lang="ja-JP" altLang="en-US" dirty="0" smtClean="0"/>
              <a:t>・</a:t>
            </a:r>
            <a:r>
              <a:rPr lang="en-US" altLang="ja-JP" dirty="0" err="1" smtClean="0"/>
              <a:t>Tetraglyme</a:t>
            </a:r>
            <a:r>
              <a:rPr lang="en-US" altLang="ja-JP" dirty="0" smtClean="0"/>
              <a:t>  </a:t>
            </a:r>
            <a:r>
              <a:rPr lang="ja-JP" altLang="en-US" dirty="0" smtClean="0"/>
              <a:t>分子量　</a:t>
            </a:r>
            <a:r>
              <a:rPr lang="en-US" altLang="ja-JP" dirty="0" smtClean="0"/>
              <a:t>222</a:t>
            </a:r>
            <a:r>
              <a:rPr lang="ja-JP" altLang="en-US" dirty="0" smtClean="0"/>
              <a:t>　</a:t>
            </a:r>
            <a:endParaRPr lang="en-US" altLang="ja-JP" dirty="0" smtClean="0"/>
          </a:p>
          <a:p>
            <a:pPr marL="0" indent="0">
              <a:buNone/>
            </a:pPr>
            <a:r>
              <a:rPr kumimoji="1" lang="ja-JP" altLang="en-US" dirty="0"/>
              <a:t>　</a:t>
            </a:r>
            <a:r>
              <a:rPr kumimoji="1" lang="ja-JP" altLang="en-US" dirty="0" smtClean="0"/>
              <a:t>　　</a:t>
            </a:r>
            <a:r>
              <a:rPr lang="en-US" altLang="ja-JP" dirty="0"/>
              <a:t> </a:t>
            </a:r>
            <a:r>
              <a:rPr lang="en-US" altLang="ja-JP" dirty="0" err="1"/>
              <a:t>Joback</a:t>
            </a:r>
            <a:r>
              <a:rPr lang="ja-JP" altLang="en-US" dirty="0"/>
              <a:t>法　　</a:t>
            </a:r>
            <a:r>
              <a:rPr lang="en-US" altLang="ja-JP" dirty="0" smtClean="0"/>
              <a:t>Tc=708 </a:t>
            </a:r>
            <a:r>
              <a:rPr lang="en-US" altLang="ja-JP" dirty="0"/>
              <a:t>K</a:t>
            </a:r>
            <a:endParaRPr kumimoji="1" lang="ja-JP" altLang="en-US" dirty="0"/>
          </a:p>
        </p:txBody>
      </p:sp>
    </p:spTree>
    <p:extLst>
      <p:ext uri="{BB962C8B-B14F-4D97-AF65-F5344CB8AC3E}">
        <p14:creationId xmlns:p14="http://schemas.microsoft.com/office/powerpoint/2010/main" val="2947888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1284499575"/>
              </p:ext>
            </p:extLst>
          </p:nvPr>
        </p:nvGraphicFramePr>
        <p:xfrm>
          <a:off x="934816" y="1340768"/>
          <a:ext cx="4967287" cy="1184275"/>
        </p:xfrm>
        <a:graphic>
          <a:graphicData uri="http://schemas.openxmlformats.org/presentationml/2006/ole">
            <mc:AlternateContent xmlns:mc="http://schemas.openxmlformats.org/markup-compatibility/2006">
              <mc:Choice xmlns:v="urn:schemas-microsoft-com:vml" Requires="v">
                <p:oleObj spid="_x0000_s4196" name="Equation" r:id="rId3" imgW="2768400" imgH="660240" progId="Equation.DSMT4">
                  <p:embed/>
                </p:oleObj>
              </mc:Choice>
              <mc:Fallback>
                <p:oleObj name="Equation" r:id="rId3" imgW="2768400" imgH="660240" progId="Equation.DSMT4">
                  <p:embed/>
                  <p:pic>
                    <p:nvPicPr>
                      <p:cNvPr id="0" name="オブジェクト 5"/>
                      <p:cNvPicPr>
                        <a:picLocks noChangeAspect="1" noChangeArrowheads="1"/>
                      </p:cNvPicPr>
                      <p:nvPr/>
                    </p:nvPicPr>
                    <p:blipFill>
                      <a:blip r:embed="rId4"/>
                      <a:srcRect/>
                      <a:stretch>
                        <a:fillRect/>
                      </a:stretch>
                    </p:blipFill>
                    <p:spPr bwMode="auto">
                      <a:xfrm>
                        <a:off x="934816" y="1340768"/>
                        <a:ext cx="4967287" cy="1184275"/>
                      </a:xfrm>
                      <a:prstGeom prst="rect">
                        <a:avLst/>
                      </a:prstGeom>
                      <a:noFill/>
                      <a:ln>
                        <a:noFill/>
                      </a:ln>
                    </p:spPr>
                  </p:pic>
                </p:oleObj>
              </mc:Fallback>
            </mc:AlternateContent>
          </a:graphicData>
        </a:graphic>
      </p:graphicFrame>
      <p:sp>
        <p:nvSpPr>
          <p:cNvPr id="8" name="テキスト ボックス 7"/>
          <p:cNvSpPr txBox="1"/>
          <p:nvPr/>
        </p:nvSpPr>
        <p:spPr>
          <a:xfrm>
            <a:off x="891339" y="3303855"/>
            <a:ext cx="4627998" cy="523220"/>
          </a:xfrm>
          <a:prstGeom prst="rect">
            <a:avLst/>
          </a:prstGeom>
          <a:noFill/>
        </p:spPr>
        <p:txBody>
          <a:bodyPr wrap="none" rtlCol="0">
            <a:spAutoFit/>
          </a:bodyPr>
          <a:lstStyle/>
          <a:p>
            <a:r>
              <a:rPr kumimoji="1" lang="en-US" altLang="ja-JP" sz="2800" dirty="0" err="1" smtClean="0"/>
              <a:t>Lyderse-Joback</a:t>
            </a:r>
            <a:r>
              <a:rPr kumimoji="1" lang="ja-JP" altLang="en-US" sz="2800" dirty="0" smtClean="0"/>
              <a:t>法改良のヒント</a:t>
            </a:r>
            <a:endParaRPr kumimoji="1" lang="ja-JP" altLang="en-US" sz="280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883483083"/>
              </p:ext>
            </p:extLst>
          </p:nvPr>
        </p:nvGraphicFramePr>
        <p:xfrm>
          <a:off x="1965325" y="3859213"/>
          <a:ext cx="4549775" cy="884237"/>
        </p:xfrm>
        <a:graphic>
          <a:graphicData uri="http://schemas.openxmlformats.org/presentationml/2006/ole">
            <mc:AlternateContent xmlns:mc="http://schemas.openxmlformats.org/markup-compatibility/2006">
              <mc:Choice xmlns:v="urn:schemas-microsoft-com:vml" Requires="v">
                <p:oleObj spid="_x0000_s4197" name="Equation" r:id="rId5" imgW="2222280" imgH="431640" progId="Equation.DSMT4">
                  <p:embed/>
                </p:oleObj>
              </mc:Choice>
              <mc:Fallback>
                <p:oleObj name="Equation" r:id="rId5" imgW="2222280" imgH="431640" progId="Equation.DSMT4">
                  <p:embed/>
                  <p:pic>
                    <p:nvPicPr>
                      <p:cNvPr id="0" name=""/>
                      <p:cNvPicPr/>
                      <p:nvPr/>
                    </p:nvPicPr>
                    <p:blipFill>
                      <a:blip r:embed="rId6"/>
                      <a:stretch>
                        <a:fillRect/>
                      </a:stretch>
                    </p:blipFill>
                    <p:spPr>
                      <a:xfrm>
                        <a:off x="1965325" y="3859213"/>
                        <a:ext cx="4549775" cy="884237"/>
                      </a:xfrm>
                      <a:prstGeom prst="rect">
                        <a:avLst/>
                      </a:prstGeom>
                    </p:spPr>
                  </p:pic>
                </p:oleObj>
              </mc:Fallback>
            </mc:AlternateContent>
          </a:graphicData>
        </a:graphic>
      </p:graphicFrame>
      <p:sp>
        <p:nvSpPr>
          <p:cNvPr id="12" name="テキスト ボックス 11"/>
          <p:cNvSpPr txBox="1"/>
          <p:nvPr/>
        </p:nvSpPr>
        <p:spPr>
          <a:xfrm>
            <a:off x="1014884" y="4861813"/>
            <a:ext cx="633507" cy="369332"/>
          </a:xfrm>
          <a:prstGeom prst="rect">
            <a:avLst/>
          </a:prstGeom>
          <a:noFill/>
        </p:spPr>
        <p:txBody>
          <a:bodyPr wrap="none" rtlCol="0">
            <a:spAutoFit/>
          </a:bodyPr>
          <a:lstStyle/>
          <a:p>
            <a:r>
              <a:rPr kumimoji="1" lang="ja-JP" altLang="en-US" dirty="0" smtClean="0"/>
              <a:t>俗に</a:t>
            </a:r>
            <a:endParaRPr kumimoji="1" lang="ja-JP" altLang="en-US" dirty="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609948304"/>
              </p:ext>
            </p:extLst>
          </p:nvPr>
        </p:nvGraphicFramePr>
        <p:xfrm>
          <a:off x="1648391" y="5214393"/>
          <a:ext cx="1817687" cy="496887"/>
        </p:xfrm>
        <a:graphic>
          <a:graphicData uri="http://schemas.openxmlformats.org/presentationml/2006/ole">
            <mc:AlternateContent xmlns:mc="http://schemas.openxmlformats.org/markup-compatibility/2006">
              <mc:Choice xmlns:v="urn:schemas-microsoft-com:vml" Requires="v">
                <p:oleObj spid="_x0000_s4198" name="Equation" r:id="rId7" imgW="838080" imgH="228600" progId="Equation.DSMT4">
                  <p:embed/>
                </p:oleObj>
              </mc:Choice>
              <mc:Fallback>
                <p:oleObj name="Equation" r:id="rId7" imgW="838080" imgH="228600" progId="Equation.DSMT4">
                  <p:embed/>
                  <p:pic>
                    <p:nvPicPr>
                      <p:cNvPr id="0" name=""/>
                      <p:cNvPicPr/>
                      <p:nvPr/>
                    </p:nvPicPr>
                    <p:blipFill>
                      <a:blip r:embed="rId8"/>
                      <a:stretch>
                        <a:fillRect/>
                      </a:stretch>
                    </p:blipFill>
                    <p:spPr>
                      <a:xfrm>
                        <a:off x="1648391" y="5214393"/>
                        <a:ext cx="1817687" cy="496887"/>
                      </a:xfrm>
                      <a:prstGeom prst="rect">
                        <a:avLst/>
                      </a:prstGeom>
                    </p:spPr>
                  </p:pic>
                </p:oleObj>
              </mc:Fallback>
            </mc:AlternateContent>
          </a:graphicData>
        </a:graphic>
      </p:graphicFrame>
      <p:sp>
        <p:nvSpPr>
          <p:cNvPr id="15" name="テキスト ボックス 14"/>
          <p:cNvSpPr txBox="1"/>
          <p:nvPr/>
        </p:nvSpPr>
        <p:spPr>
          <a:xfrm>
            <a:off x="1629407" y="5689991"/>
            <a:ext cx="1368152" cy="369332"/>
          </a:xfrm>
          <a:prstGeom prst="rect">
            <a:avLst/>
          </a:prstGeom>
          <a:noFill/>
        </p:spPr>
        <p:txBody>
          <a:bodyPr wrap="square" rtlCol="0">
            <a:spAutoFit/>
          </a:bodyPr>
          <a:lstStyle/>
          <a:p>
            <a:r>
              <a:rPr kumimoji="1" lang="ja-JP" altLang="en-US" dirty="0" smtClean="0"/>
              <a:t>といわれる</a:t>
            </a:r>
            <a:endParaRPr kumimoji="1" lang="ja-JP" altLang="en-US" dirty="0"/>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861266408"/>
              </p:ext>
            </p:extLst>
          </p:nvPr>
        </p:nvGraphicFramePr>
        <p:xfrm>
          <a:off x="6660232" y="295259"/>
          <a:ext cx="1512168" cy="745283"/>
        </p:xfrm>
        <a:graphic>
          <a:graphicData uri="http://schemas.openxmlformats.org/presentationml/2006/ole">
            <mc:AlternateContent xmlns:mc="http://schemas.openxmlformats.org/markup-compatibility/2006">
              <mc:Choice xmlns:v="urn:schemas-microsoft-com:vml" Requires="v">
                <p:oleObj spid="_x0000_s4199" name="Equation" r:id="rId9" imgW="507960" imgH="228600" progId="Equation.DSMT4">
                  <p:embed/>
                </p:oleObj>
              </mc:Choice>
              <mc:Fallback>
                <p:oleObj name="Equation" r:id="rId9" imgW="507960" imgH="228600" progId="Equation.DSMT4">
                  <p:embed/>
                  <p:pic>
                    <p:nvPicPr>
                      <p:cNvPr id="0" name=""/>
                      <p:cNvPicPr/>
                      <p:nvPr/>
                    </p:nvPicPr>
                    <p:blipFill>
                      <a:blip r:embed="rId10"/>
                      <a:stretch>
                        <a:fillRect/>
                      </a:stretch>
                    </p:blipFill>
                    <p:spPr>
                      <a:xfrm>
                        <a:off x="6660232" y="295259"/>
                        <a:ext cx="1512168" cy="745283"/>
                      </a:xfrm>
                      <a:prstGeom prst="rect">
                        <a:avLst/>
                      </a:prstGeom>
                    </p:spPr>
                  </p:pic>
                </p:oleObj>
              </mc:Fallback>
            </mc:AlternateContent>
          </a:graphicData>
        </a:graphic>
      </p:graphicFrame>
      <p:sp>
        <p:nvSpPr>
          <p:cNvPr id="18" name="テキスト ボックス 17"/>
          <p:cNvSpPr txBox="1"/>
          <p:nvPr/>
        </p:nvSpPr>
        <p:spPr>
          <a:xfrm>
            <a:off x="913887" y="260648"/>
            <a:ext cx="6653460" cy="707886"/>
          </a:xfrm>
          <a:prstGeom prst="rect">
            <a:avLst/>
          </a:prstGeom>
          <a:noFill/>
        </p:spPr>
        <p:txBody>
          <a:bodyPr wrap="square" rtlCol="0">
            <a:spAutoFit/>
          </a:bodyPr>
          <a:lstStyle/>
          <a:p>
            <a:r>
              <a:rPr kumimoji="1" lang="en-US" altLang="ja-JP" sz="4000" dirty="0" err="1" smtClean="0"/>
              <a:t>Joback</a:t>
            </a:r>
            <a:r>
              <a:rPr kumimoji="1" lang="ja-JP" altLang="en-US" sz="4000" dirty="0" smtClean="0"/>
              <a:t>法の改良ポイントは</a:t>
            </a:r>
            <a:endParaRPr kumimoji="1" lang="ja-JP" altLang="en-US" sz="4000" dirty="0"/>
          </a:p>
        </p:txBody>
      </p:sp>
      <p:sp>
        <p:nvSpPr>
          <p:cNvPr id="20" name="テキスト ボックス 19"/>
          <p:cNvSpPr txBox="1"/>
          <p:nvPr/>
        </p:nvSpPr>
        <p:spPr>
          <a:xfrm>
            <a:off x="1331638" y="2674947"/>
            <a:ext cx="6120682" cy="461665"/>
          </a:xfrm>
          <a:prstGeom prst="rect">
            <a:avLst/>
          </a:prstGeom>
          <a:noFill/>
        </p:spPr>
        <p:txBody>
          <a:bodyPr wrap="square" rtlCol="0">
            <a:spAutoFit/>
          </a:bodyPr>
          <a:lstStyle/>
          <a:p>
            <a:pPr algn="ctr"/>
            <a:r>
              <a:rPr kumimoji="1" lang="en-US" altLang="ja-JP" sz="2400" dirty="0" smtClean="0"/>
              <a:t>Tb</a:t>
            </a:r>
            <a:r>
              <a:rPr kumimoji="1" lang="ja-JP" altLang="en-US" sz="2400" dirty="0" smtClean="0"/>
              <a:t>項 の存在が怪しげ</a:t>
            </a:r>
            <a:endParaRPr kumimoji="1" lang="ja-JP" altLang="en-US" sz="2400" baseline="-25000" dirty="0"/>
          </a:p>
        </p:txBody>
      </p:sp>
    </p:spTree>
    <p:extLst>
      <p:ext uri="{BB962C8B-B14F-4D97-AF65-F5344CB8AC3E}">
        <p14:creationId xmlns:p14="http://schemas.microsoft.com/office/powerpoint/2010/main" val="927665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Joback</a:t>
            </a:r>
            <a:r>
              <a:rPr kumimoji="1" lang="ja-JP" altLang="en-US" dirty="0" smtClean="0"/>
              <a:t>法の</a:t>
            </a:r>
            <a:r>
              <a:rPr kumimoji="1" lang="en-US" altLang="ja-JP" dirty="0" smtClean="0"/>
              <a:t>Tb/Tc</a:t>
            </a:r>
            <a:r>
              <a:rPr kumimoji="1" lang="ja-JP" altLang="en-US" dirty="0" smtClean="0"/>
              <a:t>～</a:t>
            </a:r>
            <a:r>
              <a:rPr kumimoji="1" lang="en-US" altLang="ja-JP" dirty="0" err="1" smtClean="0"/>
              <a:t>ΣT</a:t>
            </a:r>
            <a:r>
              <a:rPr kumimoji="1" lang="en-US" altLang="ja-JP" baseline="-25000" dirty="0" err="1" smtClean="0"/>
              <a:t>ck</a:t>
            </a:r>
            <a:endParaRPr kumimoji="1" lang="ja-JP" altLang="en-US" baseline="-25000" dirty="0"/>
          </a:p>
        </p:txBody>
      </p:sp>
      <p:graphicFrame>
        <p:nvGraphicFramePr>
          <p:cNvPr id="3" name="グラフ 2"/>
          <p:cNvGraphicFramePr>
            <a:graphicFrameLocks/>
          </p:cNvGraphicFramePr>
          <p:nvPr>
            <p:extLst>
              <p:ext uri="{D42A27DB-BD31-4B8C-83A1-F6EECF244321}">
                <p14:modId xmlns:p14="http://schemas.microsoft.com/office/powerpoint/2010/main" val="3389588331"/>
              </p:ext>
            </p:extLst>
          </p:nvPr>
        </p:nvGraphicFramePr>
        <p:xfrm>
          <a:off x="755576" y="1484784"/>
          <a:ext cx="6010275" cy="467677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090373" y="1340768"/>
            <a:ext cx="3106941" cy="1477328"/>
          </a:xfrm>
          <a:prstGeom prst="rect">
            <a:avLst/>
          </a:prstGeom>
          <a:noFill/>
        </p:spPr>
        <p:txBody>
          <a:bodyPr wrap="none" rtlCol="0">
            <a:spAutoFit/>
          </a:bodyPr>
          <a:lstStyle/>
          <a:p>
            <a:r>
              <a:rPr kumimoji="1" lang="ja-JP" altLang="en-US" dirty="0" smtClean="0"/>
              <a:t>約</a:t>
            </a:r>
            <a:r>
              <a:rPr kumimoji="1" lang="en-US" altLang="ja-JP" dirty="0" smtClean="0"/>
              <a:t>400</a:t>
            </a:r>
            <a:r>
              <a:rPr kumimoji="1" lang="ja-JP" altLang="en-US" dirty="0" smtClean="0"/>
              <a:t>の物質について</a:t>
            </a:r>
            <a:endParaRPr kumimoji="1" lang="en-US" altLang="ja-JP" dirty="0" smtClean="0"/>
          </a:p>
          <a:p>
            <a:r>
              <a:rPr kumimoji="1" lang="ja-JP" altLang="en-US" dirty="0" smtClean="0"/>
              <a:t>のプロット。高級</a:t>
            </a:r>
            <a:r>
              <a:rPr lang="ja-JP" altLang="en-US" dirty="0" smtClean="0"/>
              <a:t>アルコール</a:t>
            </a:r>
            <a:endParaRPr lang="en-US" altLang="ja-JP" dirty="0" smtClean="0"/>
          </a:p>
          <a:p>
            <a:r>
              <a:rPr kumimoji="1" lang="ja-JP" altLang="en-US" dirty="0"/>
              <a:t>を</a:t>
            </a:r>
            <a:r>
              <a:rPr kumimoji="1" lang="ja-JP" altLang="en-US" dirty="0" smtClean="0"/>
              <a:t>除いて良く一致する。</a:t>
            </a:r>
            <a:endParaRPr kumimoji="1" lang="en-US" altLang="ja-JP" dirty="0" smtClean="0"/>
          </a:p>
          <a:p>
            <a:r>
              <a:rPr lang="en-US" altLang="ja-JP" dirty="0" smtClean="0"/>
              <a:t>(alkane</a:t>
            </a:r>
            <a:r>
              <a:rPr lang="ja-JP" altLang="en-US" dirty="0" smtClean="0"/>
              <a:t>に一致</a:t>
            </a:r>
            <a:r>
              <a:rPr lang="ja-JP" altLang="en-US" dirty="0"/>
              <a:t>するよう</a:t>
            </a:r>
            <a:r>
              <a:rPr lang="ja-JP" altLang="en-US" dirty="0" smtClean="0"/>
              <a:t>に</a:t>
            </a:r>
            <a:endParaRPr lang="en-US" altLang="ja-JP" dirty="0" smtClean="0"/>
          </a:p>
          <a:p>
            <a:r>
              <a:rPr lang="ja-JP" altLang="en-US" dirty="0" smtClean="0"/>
              <a:t>寄与分を</a:t>
            </a:r>
            <a:r>
              <a:rPr lang="ja-JP" altLang="en-US" dirty="0" smtClean="0"/>
              <a:t>定めた</a:t>
            </a:r>
            <a:r>
              <a:rPr lang="ja-JP" altLang="en-US" dirty="0" smtClean="0"/>
              <a:t>結果であろう）</a:t>
            </a:r>
            <a:endParaRPr kumimoji="1" lang="ja-JP" altLang="en-US" dirty="0"/>
          </a:p>
        </p:txBody>
      </p:sp>
      <p:sp>
        <p:nvSpPr>
          <p:cNvPr id="5" name="テキスト ボックス 4"/>
          <p:cNvSpPr txBox="1"/>
          <p:nvPr/>
        </p:nvSpPr>
        <p:spPr>
          <a:xfrm>
            <a:off x="6634212" y="3212976"/>
            <a:ext cx="2297678" cy="2862322"/>
          </a:xfrm>
          <a:prstGeom prst="rect">
            <a:avLst/>
          </a:prstGeom>
          <a:noFill/>
        </p:spPr>
        <p:txBody>
          <a:bodyPr wrap="square" rtlCol="0">
            <a:spAutoFit/>
          </a:bodyPr>
          <a:lstStyle/>
          <a:p>
            <a:r>
              <a:rPr kumimoji="1" lang="ja-JP" altLang="en-US" dirty="0" smtClean="0"/>
              <a:t>問題１：</a:t>
            </a:r>
            <a:r>
              <a:rPr kumimoji="1" lang="en-US" altLang="ja-JP" dirty="0" err="1" smtClean="0"/>
              <a:t>ΣTck</a:t>
            </a:r>
            <a:r>
              <a:rPr kumimoji="1" lang="ja-JP" altLang="en-US" dirty="0" smtClean="0"/>
              <a:t>の大きい部分での挙動は望ましくないのではないか</a:t>
            </a:r>
            <a:endParaRPr kumimoji="1" lang="en-US" altLang="ja-JP" dirty="0" smtClean="0"/>
          </a:p>
          <a:p>
            <a:r>
              <a:rPr lang="ja-JP" altLang="en-US" dirty="0" smtClean="0"/>
              <a:t>改良点：</a:t>
            </a:r>
            <a:r>
              <a:rPr lang="en-US" altLang="ja-JP" dirty="0" smtClean="0"/>
              <a:t>1.</a:t>
            </a:r>
            <a:r>
              <a:rPr lang="ja-JP" altLang="en-US" dirty="0" smtClean="0"/>
              <a:t>高級アルコールの</a:t>
            </a:r>
            <a:r>
              <a:rPr lang="en-US" altLang="ja-JP" dirty="0" smtClean="0"/>
              <a:t>OH-</a:t>
            </a:r>
            <a:r>
              <a:rPr lang="ja-JP" altLang="en-US" dirty="0" smtClean="0"/>
              <a:t>寄与無し</a:t>
            </a:r>
            <a:endParaRPr lang="en-US" altLang="ja-JP" dirty="0" smtClean="0"/>
          </a:p>
          <a:p>
            <a:r>
              <a:rPr kumimoji="1" lang="en-US" altLang="ja-JP" dirty="0" smtClean="0"/>
              <a:t>2. Tb/Tc</a:t>
            </a:r>
            <a:r>
              <a:rPr kumimoji="1" lang="ja-JP" altLang="en-US" dirty="0" smtClean="0"/>
              <a:t>の最大値は１</a:t>
            </a:r>
            <a:endParaRPr kumimoji="1" lang="en-US" altLang="ja-JP" dirty="0" smtClean="0"/>
          </a:p>
          <a:p>
            <a:r>
              <a:rPr kumimoji="1" lang="en-US" altLang="ja-JP" dirty="0" smtClean="0"/>
              <a:t>3.</a:t>
            </a:r>
            <a:r>
              <a:rPr lang="en-US" altLang="ja-JP" dirty="0" smtClean="0"/>
              <a:t> </a:t>
            </a:r>
            <a:r>
              <a:rPr lang="en-US" altLang="ja-JP" dirty="0" err="1" smtClean="0"/>
              <a:t>ΣTck</a:t>
            </a:r>
            <a:r>
              <a:rPr lang="ja-JP" altLang="en-US" dirty="0" smtClean="0"/>
              <a:t>が大きくなるに</a:t>
            </a:r>
            <a:endParaRPr lang="en-US" altLang="ja-JP" dirty="0" smtClean="0"/>
          </a:p>
          <a:p>
            <a:r>
              <a:rPr kumimoji="1" lang="ja-JP" altLang="en-US" dirty="0" smtClean="0"/>
              <a:t>つれて</a:t>
            </a:r>
            <a:r>
              <a:rPr kumimoji="1" lang="en-US" altLang="ja-JP" dirty="0" smtClean="0"/>
              <a:t>Tb/Tc</a:t>
            </a:r>
            <a:r>
              <a:rPr kumimoji="1" lang="ja-JP" altLang="en-US" dirty="0" smtClean="0"/>
              <a:t>は単調増大し</a:t>
            </a:r>
            <a:r>
              <a:rPr kumimoji="1" lang="en-US" altLang="ja-JP" dirty="0" smtClean="0"/>
              <a:t>1</a:t>
            </a:r>
            <a:r>
              <a:rPr kumimoji="1" lang="ja-JP" altLang="en-US" dirty="0" smtClean="0"/>
              <a:t>へ漸近する</a:t>
            </a:r>
            <a:endParaRPr kumimoji="1" lang="en-US" altLang="ja-JP" dirty="0" smtClean="0"/>
          </a:p>
          <a:p>
            <a:r>
              <a:rPr lang="ja-JP" altLang="en-US" dirty="0" smtClean="0"/>
              <a:t>と考えた。</a:t>
            </a:r>
            <a:endParaRPr kumimoji="1" lang="ja-JP" altLang="en-US" dirty="0"/>
          </a:p>
        </p:txBody>
      </p:sp>
    </p:spTree>
    <p:extLst>
      <p:ext uri="{BB962C8B-B14F-4D97-AF65-F5344CB8AC3E}">
        <p14:creationId xmlns:p14="http://schemas.microsoft.com/office/powerpoint/2010/main" val="37754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403</TotalTime>
  <Words>805</Words>
  <Application>Microsoft Office PowerPoint</Application>
  <PresentationFormat>画面に合わせる (4:3)</PresentationFormat>
  <Paragraphs>239</Paragraphs>
  <Slides>37</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37</vt:i4>
      </vt:variant>
    </vt:vector>
  </HeadingPairs>
  <TitlesOfParts>
    <vt:vector size="40" baseType="lpstr">
      <vt:lpstr>Office ​​テーマ</vt:lpstr>
      <vt:lpstr>Equation</vt:lpstr>
      <vt:lpstr>数式</vt:lpstr>
      <vt:lpstr>大きな分子の基本物性推算について</vt:lpstr>
      <vt:lpstr>PowerPoint プレゼンテーション</vt:lpstr>
      <vt:lpstr>PowerPoint プレゼンテーション</vt:lpstr>
      <vt:lpstr>Joback法による推算結果</vt:lpstr>
      <vt:lpstr>PowerPoint プレゼンテーション</vt:lpstr>
      <vt:lpstr>PowerPoint プレゼンテーション</vt:lpstr>
      <vt:lpstr>Joback法の大きい分子への適用</vt:lpstr>
      <vt:lpstr>PowerPoint プレゼンテーション</vt:lpstr>
      <vt:lpstr>Joback法のTb/Tc～ΣTck</vt:lpstr>
      <vt:lpstr>PowerPoint プレゼンテーション</vt:lpstr>
      <vt:lpstr>問題2. </vt:lpstr>
      <vt:lpstr>ファミリー毎のTb/Tc～Tcの相関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ファミリー法によるTcの推算</vt:lpstr>
      <vt:lpstr>PowerPoint プレゼンテーション</vt:lpstr>
      <vt:lpstr>Tcの推算と諸物性推算偏倚</vt:lpstr>
      <vt:lpstr>オレイン酸の蒸気圧推算</vt:lpstr>
      <vt:lpstr>Diglymeの蒸気圧推算</vt:lpstr>
      <vt:lpstr> Triglyme 液密度推算(1atm)</vt:lpstr>
      <vt:lpstr>CO2-Diglyme系の溶解度　313.15K</vt:lpstr>
      <vt:lpstr>CO2-Triglyme系の溶解度　313.15K</vt:lpstr>
      <vt:lpstr>CO2-Tetraglyme系の溶解度　313.15K</vt:lpstr>
      <vt:lpstr>CO2-オレイン酸系の溶解度　</vt:lpstr>
      <vt:lpstr>CO2-PAG-1系の溶解度 344.3K　</vt:lpstr>
      <vt:lpstr>CO2+Diglyme 飽和密度推算</vt:lpstr>
      <vt:lpstr>結論：ファミリー法によるTcの推算</vt:lpstr>
      <vt:lpstr>内挿的推算法と外挿的推算法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大きな分子の基本物性推算について</dc:title>
  <dc:creator>nishi</dc:creator>
  <cp:lastModifiedBy>nishi</cp:lastModifiedBy>
  <cp:revision>36</cp:revision>
  <dcterms:created xsi:type="dcterms:W3CDTF">2014-08-26T03:11:29Z</dcterms:created>
  <dcterms:modified xsi:type="dcterms:W3CDTF">2014-08-27T00:12:33Z</dcterms:modified>
</cp:coreProperties>
</file>